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8"/>
  </p:notesMasterIdLst>
  <p:sldIdLst>
    <p:sldId id="1660" r:id="rId2"/>
    <p:sldId id="278" r:id="rId3"/>
    <p:sldId id="320" r:id="rId4"/>
    <p:sldId id="280" r:id="rId5"/>
    <p:sldId id="354" r:id="rId6"/>
    <p:sldId id="326" r:id="rId7"/>
    <p:sldId id="368" r:id="rId8"/>
    <p:sldId id="329" r:id="rId9"/>
    <p:sldId id="321" r:id="rId10"/>
    <p:sldId id="355" r:id="rId11"/>
    <p:sldId id="322" r:id="rId12"/>
    <p:sldId id="323" r:id="rId13"/>
    <p:sldId id="290" r:id="rId14"/>
    <p:sldId id="291" r:id="rId15"/>
    <p:sldId id="330" r:id="rId16"/>
    <p:sldId id="331" r:id="rId17"/>
    <p:sldId id="332" r:id="rId18"/>
    <p:sldId id="293" r:id="rId19"/>
    <p:sldId id="333" r:id="rId20"/>
    <p:sldId id="353" r:id="rId21"/>
    <p:sldId id="356" r:id="rId22"/>
    <p:sldId id="357" r:id="rId23"/>
    <p:sldId id="358" r:id="rId24"/>
    <p:sldId id="359" r:id="rId25"/>
    <p:sldId id="360" r:id="rId26"/>
    <p:sldId id="361" r:id="rId27"/>
    <p:sldId id="348" r:id="rId28"/>
    <p:sldId id="350" r:id="rId29"/>
    <p:sldId id="362" r:id="rId30"/>
    <p:sldId id="351" r:id="rId31"/>
    <p:sldId id="352" r:id="rId32"/>
    <p:sldId id="363" r:id="rId33"/>
    <p:sldId id="347" r:id="rId34"/>
    <p:sldId id="338" r:id="rId35"/>
    <p:sldId id="339" r:id="rId36"/>
    <p:sldId id="340" r:id="rId37"/>
    <p:sldId id="364" r:id="rId38"/>
    <p:sldId id="334" r:id="rId39"/>
    <p:sldId id="342" r:id="rId40"/>
    <p:sldId id="336" r:id="rId41"/>
    <p:sldId id="343" r:id="rId42"/>
    <p:sldId id="344" r:id="rId43"/>
    <p:sldId id="369" r:id="rId44"/>
    <p:sldId id="349" r:id="rId45"/>
    <p:sldId id="337" r:id="rId46"/>
    <p:sldId id="166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69B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726" autoAdjust="0"/>
  </p:normalViewPr>
  <p:slideViewPr>
    <p:cSldViewPr snapToGrid="0">
      <p:cViewPr varScale="1">
        <p:scale>
          <a:sx n="78" d="100"/>
          <a:sy n="78" d="100"/>
        </p:scale>
        <p:origin x="15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1D108-C1B0-4B1C-A56A-9C02AD173881}" type="datetimeFigureOut">
              <a:rPr lang="en-US" smtClean="0"/>
              <a:t>11/17/2020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265AC-04E6-4B64-902D-BA2D96A0BFCD}" type="slidenum">
              <a:rPr lang="en-US" smtClean="0"/>
              <a:t>‹#›</a:t>
            </a:fld>
            <a:endParaRPr lang="en-US"/>
          </a:p>
        </p:txBody>
      </p:sp>
    </p:spTree>
    <p:extLst>
      <p:ext uri="{BB962C8B-B14F-4D97-AF65-F5344CB8AC3E}">
        <p14:creationId xmlns:p14="http://schemas.microsoft.com/office/powerpoint/2010/main" val="1309333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265AC-04E6-4B64-902D-BA2D96A0BFCD}" type="slidenum">
              <a:rPr lang="en-US" smtClean="0"/>
              <a:t>2</a:t>
            </a:fld>
            <a:endParaRPr lang="en-US"/>
          </a:p>
        </p:txBody>
      </p:sp>
    </p:spTree>
    <p:extLst>
      <p:ext uri="{BB962C8B-B14F-4D97-AF65-F5344CB8AC3E}">
        <p14:creationId xmlns:p14="http://schemas.microsoft.com/office/powerpoint/2010/main" val="197259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265AC-04E6-4B64-902D-BA2D96A0BFCD}" type="slidenum">
              <a:rPr lang="en-US" smtClean="0"/>
              <a:t>6</a:t>
            </a:fld>
            <a:endParaRPr lang="en-US"/>
          </a:p>
        </p:txBody>
      </p:sp>
    </p:spTree>
    <p:extLst>
      <p:ext uri="{BB962C8B-B14F-4D97-AF65-F5344CB8AC3E}">
        <p14:creationId xmlns:p14="http://schemas.microsoft.com/office/powerpoint/2010/main" val="62067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265AC-04E6-4B64-902D-BA2D96A0BFCD}" type="slidenum">
              <a:rPr lang="en-US" smtClean="0"/>
              <a:t>10</a:t>
            </a:fld>
            <a:endParaRPr lang="en-US"/>
          </a:p>
        </p:txBody>
      </p:sp>
    </p:spTree>
    <p:extLst>
      <p:ext uri="{BB962C8B-B14F-4D97-AF65-F5344CB8AC3E}">
        <p14:creationId xmlns:p14="http://schemas.microsoft.com/office/powerpoint/2010/main" val="408876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265AC-04E6-4B64-902D-BA2D96A0BFCD}" type="slidenum">
              <a:rPr lang="en-US" smtClean="0"/>
              <a:t>17</a:t>
            </a:fld>
            <a:endParaRPr lang="en-US"/>
          </a:p>
        </p:txBody>
      </p:sp>
    </p:spTree>
    <p:extLst>
      <p:ext uri="{BB962C8B-B14F-4D97-AF65-F5344CB8AC3E}">
        <p14:creationId xmlns:p14="http://schemas.microsoft.com/office/powerpoint/2010/main" val="9715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265AC-04E6-4B64-902D-BA2D96A0BFCD}" type="slidenum">
              <a:rPr lang="en-US" smtClean="0"/>
              <a:t>29</a:t>
            </a:fld>
            <a:endParaRPr lang="en-US"/>
          </a:p>
        </p:txBody>
      </p:sp>
    </p:spTree>
    <p:extLst>
      <p:ext uri="{BB962C8B-B14F-4D97-AF65-F5344CB8AC3E}">
        <p14:creationId xmlns:p14="http://schemas.microsoft.com/office/powerpoint/2010/main" val="153035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265AC-04E6-4B64-902D-BA2D96A0BFCD}" type="slidenum">
              <a:rPr lang="en-US" smtClean="0"/>
              <a:t>41</a:t>
            </a:fld>
            <a:endParaRPr lang="en-US"/>
          </a:p>
        </p:txBody>
      </p:sp>
    </p:spTree>
    <p:extLst>
      <p:ext uri="{BB962C8B-B14F-4D97-AF65-F5344CB8AC3E}">
        <p14:creationId xmlns:p14="http://schemas.microsoft.com/office/powerpoint/2010/main" val="2118251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265AC-04E6-4B64-902D-BA2D96A0BFCD}" type="slidenum">
              <a:rPr lang="en-US" smtClean="0"/>
              <a:t>44</a:t>
            </a:fld>
            <a:endParaRPr lang="en-US"/>
          </a:p>
        </p:txBody>
      </p:sp>
    </p:spTree>
    <p:extLst>
      <p:ext uri="{BB962C8B-B14F-4D97-AF65-F5344CB8AC3E}">
        <p14:creationId xmlns:p14="http://schemas.microsoft.com/office/powerpoint/2010/main" val="3227448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0D314017-8D8F-44DC-9BE4-D74758D68410}"/>
              </a:ext>
            </a:extLst>
          </p:cNvPr>
          <p:cNvSpPr txBox="1">
            <a:spLocks/>
          </p:cNvSpPr>
          <p:nvPr userDrawn="1"/>
        </p:nvSpPr>
        <p:spPr>
          <a:xfrm>
            <a:off x="3962268" y="5159287"/>
            <a:ext cx="4578385" cy="111965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t>Thank you!</a:t>
            </a:r>
          </a:p>
        </p:txBody>
      </p:sp>
      <p:pic>
        <p:nvPicPr>
          <p:cNvPr id="15" name="Picture 2" descr="Home Hero">
            <a:extLst>
              <a:ext uri="{FF2B5EF4-FFF2-40B4-BE49-F238E27FC236}">
                <a16:creationId xmlns:a16="http://schemas.microsoft.com/office/drawing/2014/main" id="{DA587C48-D226-4A4A-BEA1-9B9409ED57FA}"/>
              </a:ext>
            </a:extLst>
          </p:cNvPr>
          <p:cNvPicPr>
            <a:picLocks noChangeAspect="1" noChangeArrowheads="1"/>
          </p:cNvPicPr>
          <p:nvPr userDrawn="1"/>
        </p:nvPicPr>
        <p:blipFill rotWithShape="1">
          <a:blip r:embed="rId2" cstate="print">
            <a:alphaModFix amt="75000"/>
            <a:extLst>
              <a:ext uri="{28A0092B-C50C-407E-A947-70E740481C1C}">
                <a14:useLocalDpi xmlns:a14="http://schemas.microsoft.com/office/drawing/2010/main" val="0"/>
              </a:ext>
            </a:extLst>
          </a:blip>
          <a:srcRect l="36028" t="307" r="36988" b="845"/>
          <a:stretch/>
        </p:blipFill>
        <p:spPr bwMode="auto">
          <a:xfrm>
            <a:off x="-1" y="0"/>
            <a:ext cx="3162515"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a:extLst>
              <a:ext uri="{FF2B5EF4-FFF2-40B4-BE49-F238E27FC236}">
                <a16:creationId xmlns:a16="http://schemas.microsoft.com/office/drawing/2014/main" id="{AE82491F-4342-447E-9057-A16535F91E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09846" y="301576"/>
            <a:ext cx="3448279" cy="1379312"/>
          </a:xfrm>
          <a:prstGeom prst="rect">
            <a:avLst/>
          </a:prstGeom>
        </p:spPr>
      </p:pic>
      <p:cxnSp>
        <p:nvCxnSpPr>
          <p:cNvPr id="17" name="Straight Connector 16">
            <a:extLst>
              <a:ext uri="{FF2B5EF4-FFF2-40B4-BE49-F238E27FC236}">
                <a16:creationId xmlns:a16="http://schemas.microsoft.com/office/drawing/2014/main" id="{71C7477F-2EE1-43F8-966D-F08D61331509}"/>
              </a:ext>
            </a:extLst>
          </p:cNvPr>
          <p:cNvCxnSpPr>
            <a:cxnSpLocks/>
          </p:cNvCxnSpPr>
          <p:nvPr userDrawn="1"/>
        </p:nvCxnSpPr>
        <p:spPr>
          <a:xfrm>
            <a:off x="4684726" y="5300724"/>
            <a:ext cx="0" cy="83678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9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Full 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217AC6-20AF-48DD-B768-1056B0460A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58657" y="1212878"/>
            <a:ext cx="5826685" cy="5457813"/>
          </a:xfrm>
          <a:prstGeom prst="rect">
            <a:avLst/>
          </a:prstGeom>
        </p:spPr>
      </p:pic>
      <p:sp>
        <p:nvSpPr>
          <p:cNvPr id="6" name="Slide Number Placeholder 5"/>
          <p:cNvSpPr>
            <a:spLocks noGrp="1"/>
          </p:cNvSpPr>
          <p:nvPr>
            <p:ph type="sldNum" sz="quarter" idx="12"/>
          </p:nvPr>
        </p:nvSpPr>
        <p:spPr/>
        <p:txBody>
          <a:bodyPr/>
          <a:lstStyle/>
          <a:p>
            <a:fld id="{B001B913-5FA9-4045-BA5F-A347012273BA}" type="slidenum">
              <a:rPr lang="en-US" smtClean="0"/>
              <a:t>‹#›</a:t>
            </a:fld>
            <a:endParaRPr lang="en-US"/>
          </a:p>
        </p:txBody>
      </p:sp>
      <p:sp>
        <p:nvSpPr>
          <p:cNvPr id="7" name="Content Placeholder 2">
            <a:extLst>
              <a:ext uri="{FF2B5EF4-FFF2-40B4-BE49-F238E27FC236}">
                <a16:creationId xmlns:a16="http://schemas.microsoft.com/office/drawing/2014/main" id="{7A374DD9-62F0-4B54-91A5-63456E2A32C2}"/>
              </a:ext>
            </a:extLst>
          </p:cNvPr>
          <p:cNvSpPr>
            <a:spLocks noGrp="1"/>
          </p:cNvSpPr>
          <p:nvPr>
            <p:ph idx="1"/>
          </p:nvPr>
        </p:nvSpPr>
        <p:spPr>
          <a:xfrm>
            <a:off x="628650" y="1506997"/>
            <a:ext cx="7886700" cy="4721637"/>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48E1D4B0-708D-414F-BC62-ECA35789C4B0}"/>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01B913-5FA9-4045-BA5F-A347012273BA}" type="slidenum">
              <a:rPr lang="en-US" smtClean="0"/>
              <a:pPr/>
              <a:t>‹#›</a:t>
            </a:fld>
            <a:endParaRPr lang="en-US"/>
          </a:p>
        </p:txBody>
      </p:sp>
      <p:cxnSp>
        <p:nvCxnSpPr>
          <p:cNvPr id="10" name="Straight Connector 9">
            <a:extLst>
              <a:ext uri="{FF2B5EF4-FFF2-40B4-BE49-F238E27FC236}">
                <a16:creationId xmlns:a16="http://schemas.microsoft.com/office/drawing/2014/main" id="{E4CF0E43-0A6B-4F86-A675-C441169E93AA}"/>
              </a:ext>
            </a:extLst>
          </p:cNvPr>
          <p:cNvCxnSpPr>
            <a:cxnSpLocks/>
          </p:cNvCxnSpPr>
          <p:nvPr userDrawn="1"/>
        </p:nvCxnSpPr>
        <p:spPr>
          <a:xfrm>
            <a:off x="793484" y="188452"/>
            <a:ext cx="0" cy="744998"/>
          </a:xfrm>
          <a:prstGeom prst="line">
            <a:avLst/>
          </a:prstGeom>
          <a:ln w="38100">
            <a:solidFill>
              <a:srgbClr val="F69B2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53C3DA8-039E-4BCD-AE31-EB70138DFD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2021" y="187309"/>
            <a:ext cx="300765" cy="263592"/>
          </a:xfrm>
          <a:prstGeom prst="rect">
            <a:avLst/>
          </a:prstGeom>
        </p:spPr>
      </p:pic>
      <p:pic>
        <p:nvPicPr>
          <p:cNvPr id="12" name="Picture 11">
            <a:extLst>
              <a:ext uri="{FF2B5EF4-FFF2-40B4-BE49-F238E27FC236}">
                <a16:creationId xmlns:a16="http://schemas.microsoft.com/office/drawing/2014/main" id="{040DCB4F-5FE2-40A2-8354-047190CA50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334" y="434873"/>
            <a:ext cx="300763" cy="252155"/>
          </a:xfrm>
          <a:prstGeom prst="rect">
            <a:avLst/>
          </a:prstGeom>
        </p:spPr>
      </p:pic>
      <p:pic>
        <p:nvPicPr>
          <p:cNvPr id="13" name="Picture 12">
            <a:extLst>
              <a:ext uri="{FF2B5EF4-FFF2-40B4-BE49-F238E27FC236}">
                <a16:creationId xmlns:a16="http://schemas.microsoft.com/office/drawing/2014/main" id="{843CE68B-76FA-4DD2-90BE-BEA93D7AFA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0112" y="688265"/>
            <a:ext cx="236103" cy="245185"/>
          </a:xfrm>
          <a:prstGeom prst="rect">
            <a:avLst/>
          </a:prstGeom>
        </p:spPr>
      </p:pic>
      <p:cxnSp>
        <p:nvCxnSpPr>
          <p:cNvPr id="14" name="Straight Connector 13">
            <a:extLst>
              <a:ext uri="{FF2B5EF4-FFF2-40B4-BE49-F238E27FC236}">
                <a16:creationId xmlns:a16="http://schemas.microsoft.com/office/drawing/2014/main" id="{51522E02-A422-41E4-9169-8A1BFBC7412D}"/>
              </a:ext>
            </a:extLst>
          </p:cNvPr>
          <p:cNvCxnSpPr>
            <a:cxnSpLocks/>
          </p:cNvCxnSpPr>
          <p:nvPr userDrawn="1"/>
        </p:nvCxnSpPr>
        <p:spPr>
          <a:xfrm>
            <a:off x="0" y="1085449"/>
            <a:ext cx="9144000" cy="0"/>
          </a:xfrm>
          <a:prstGeom prst="line">
            <a:avLst/>
          </a:prstGeom>
          <a:ln>
            <a:solidFill>
              <a:srgbClr val="339AC8"/>
            </a:solidFill>
          </a:ln>
        </p:spPr>
        <p:style>
          <a:lnRef idx="1">
            <a:schemeClr val="accent1"/>
          </a:lnRef>
          <a:fillRef idx="0">
            <a:schemeClr val="accent1"/>
          </a:fillRef>
          <a:effectRef idx="0">
            <a:schemeClr val="accent1"/>
          </a:effectRef>
          <a:fontRef idx="minor">
            <a:schemeClr val="tx1"/>
          </a:fontRef>
        </p:style>
      </p:cxnSp>
      <p:sp>
        <p:nvSpPr>
          <p:cNvPr id="15" name="Text Placeholder 20">
            <a:extLst>
              <a:ext uri="{FF2B5EF4-FFF2-40B4-BE49-F238E27FC236}">
                <a16:creationId xmlns:a16="http://schemas.microsoft.com/office/drawing/2014/main" id="{C836B76B-F7E1-4629-8116-0C8837912779}"/>
              </a:ext>
            </a:extLst>
          </p:cNvPr>
          <p:cNvSpPr>
            <a:spLocks noGrp="1"/>
          </p:cNvSpPr>
          <p:nvPr>
            <p:ph type="body" sz="quarter" idx="13" hasCustomPrompt="1"/>
          </p:nvPr>
        </p:nvSpPr>
        <p:spPr>
          <a:xfrm>
            <a:off x="793750" y="187309"/>
            <a:ext cx="7877175" cy="744995"/>
          </a:xfrm>
        </p:spPr>
        <p:txBody>
          <a:bodyPr anchor="ctr">
            <a:normAutofit/>
          </a:bodyPr>
          <a:lstStyle>
            <a:lvl1pPr marL="0" indent="0">
              <a:spcBef>
                <a:spcPts val="300"/>
              </a:spcBef>
              <a:buNone/>
              <a:defRPr sz="3600">
                <a:solidFill>
                  <a:schemeClr val="tx1">
                    <a:lumMod val="65000"/>
                    <a:lumOff val="35000"/>
                  </a:schemeClr>
                </a:solidFill>
                <a:latin typeface="+mj-lt"/>
              </a:defRPr>
            </a:lvl1pPr>
          </a:lstStyle>
          <a:p>
            <a:pPr lvl="0"/>
            <a:r>
              <a:rPr lang="en-US" dirty="0"/>
              <a:t>Your Title Here</a:t>
            </a:r>
          </a:p>
        </p:txBody>
      </p:sp>
    </p:spTree>
    <p:extLst>
      <p:ext uri="{BB962C8B-B14F-4D97-AF65-F5344CB8AC3E}">
        <p14:creationId xmlns:p14="http://schemas.microsoft.com/office/powerpoint/2010/main" val="178759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Two Columns/Full Watermark">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96E678C-EDD2-4A27-B06A-D9B0D6B55F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58657" y="1212878"/>
            <a:ext cx="5826685" cy="5457813"/>
          </a:xfrm>
          <a:prstGeom prst="rect">
            <a:avLst/>
          </a:prstGeom>
        </p:spPr>
      </p:pic>
      <p:sp>
        <p:nvSpPr>
          <p:cNvPr id="8" name="Content Placeholder 2">
            <a:extLst>
              <a:ext uri="{FF2B5EF4-FFF2-40B4-BE49-F238E27FC236}">
                <a16:creationId xmlns:a16="http://schemas.microsoft.com/office/drawing/2014/main" id="{5CF325D0-7ABA-4FFB-B451-3080886241B3}"/>
              </a:ext>
            </a:extLst>
          </p:cNvPr>
          <p:cNvSpPr>
            <a:spLocks noGrp="1"/>
          </p:cNvSpPr>
          <p:nvPr>
            <p:ph sz="half" idx="1"/>
          </p:nvPr>
        </p:nvSpPr>
        <p:spPr>
          <a:xfrm>
            <a:off x="628650" y="1459865"/>
            <a:ext cx="3886200" cy="4741430"/>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A2D3B85E-5BCB-432C-A0BF-6C63FAF0C8BD}"/>
              </a:ext>
            </a:extLst>
          </p:cNvPr>
          <p:cNvSpPr>
            <a:spLocks noGrp="1"/>
          </p:cNvSpPr>
          <p:nvPr>
            <p:ph sz="half" idx="2"/>
          </p:nvPr>
        </p:nvSpPr>
        <p:spPr>
          <a:xfrm>
            <a:off x="4629150" y="1459865"/>
            <a:ext cx="3886200" cy="4741430"/>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5E93ED02-F08A-4BD3-8FCA-166D8706F7D3}"/>
              </a:ext>
            </a:extLst>
          </p:cNvPr>
          <p:cNvSpPr>
            <a:spLocks noGrp="1"/>
          </p:cNvSpPr>
          <p:nvPr>
            <p:ph type="sldNum" sz="quarter" idx="12"/>
          </p:nvPr>
        </p:nvSpPr>
        <p:spPr>
          <a:xfrm>
            <a:off x="6457950" y="6356351"/>
            <a:ext cx="2057400" cy="365125"/>
          </a:xfrm>
        </p:spPr>
        <p:txBody>
          <a:bodyPr/>
          <a:lstStyle/>
          <a:p>
            <a:fld id="{B001B913-5FA9-4045-BA5F-A347012273BA}" type="slidenum">
              <a:rPr lang="en-US" smtClean="0"/>
              <a:t>‹#›</a:t>
            </a:fld>
            <a:endParaRPr lang="en-US"/>
          </a:p>
        </p:txBody>
      </p:sp>
      <p:cxnSp>
        <p:nvCxnSpPr>
          <p:cNvPr id="12" name="Straight Connector 11">
            <a:extLst>
              <a:ext uri="{FF2B5EF4-FFF2-40B4-BE49-F238E27FC236}">
                <a16:creationId xmlns:a16="http://schemas.microsoft.com/office/drawing/2014/main" id="{BBC35723-B5AE-4125-882F-49BDDC43305F}"/>
              </a:ext>
            </a:extLst>
          </p:cNvPr>
          <p:cNvCxnSpPr>
            <a:cxnSpLocks/>
          </p:cNvCxnSpPr>
          <p:nvPr userDrawn="1"/>
        </p:nvCxnSpPr>
        <p:spPr>
          <a:xfrm>
            <a:off x="793484" y="188452"/>
            <a:ext cx="0" cy="744998"/>
          </a:xfrm>
          <a:prstGeom prst="line">
            <a:avLst/>
          </a:prstGeom>
          <a:ln w="38100">
            <a:solidFill>
              <a:srgbClr val="F69B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0828937-AEE5-446F-BE54-C0C6EE1703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2021" y="187309"/>
            <a:ext cx="300765" cy="263592"/>
          </a:xfrm>
          <a:prstGeom prst="rect">
            <a:avLst/>
          </a:prstGeom>
        </p:spPr>
      </p:pic>
      <p:pic>
        <p:nvPicPr>
          <p:cNvPr id="14" name="Picture 13">
            <a:extLst>
              <a:ext uri="{FF2B5EF4-FFF2-40B4-BE49-F238E27FC236}">
                <a16:creationId xmlns:a16="http://schemas.microsoft.com/office/drawing/2014/main" id="{54CBEC24-01E0-4670-8B88-255A9E0B3D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334" y="434873"/>
            <a:ext cx="300763" cy="252155"/>
          </a:xfrm>
          <a:prstGeom prst="rect">
            <a:avLst/>
          </a:prstGeom>
        </p:spPr>
      </p:pic>
      <p:pic>
        <p:nvPicPr>
          <p:cNvPr id="15" name="Picture 14">
            <a:extLst>
              <a:ext uri="{FF2B5EF4-FFF2-40B4-BE49-F238E27FC236}">
                <a16:creationId xmlns:a16="http://schemas.microsoft.com/office/drawing/2014/main" id="{2F4CAA9C-0895-434C-BB3C-24FF5814111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0112" y="688265"/>
            <a:ext cx="236103" cy="245185"/>
          </a:xfrm>
          <a:prstGeom prst="rect">
            <a:avLst/>
          </a:prstGeom>
        </p:spPr>
      </p:pic>
      <p:cxnSp>
        <p:nvCxnSpPr>
          <p:cNvPr id="16" name="Straight Connector 15">
            <a:extLst>
              <a:ext uri="{FF2B5EF4-FFF2-40B4-BE49-F238E27FC236}">
                <a16:creationId xmlns:a16="http://schemas.microsoft.com/office/drawing/2014/main" id="{C33228D9-8C6B-4307-B05B-A6AE24C8EF62}"/>
              </a:ext>
            </a:extLst>
          </p:cNvPr>
          <p:cNvCxnSpPr>
            <a:cxnSpLocks/>
          </p:cNvCxnSpPr>
          <p:nvPr userDrawn="1"/>
        </p:nvCxnSpPr>
        <p:spPr>
          <a:xfrm>
            <a:off x="0" y="1085449"/>
            <a:ext cx="9144000" cy="0"/>
          </a:xfrm>
          <a:prstGeom prst="line">
            <a:avLst/>
          </a:prstGeom>
          <a:ln>
            <a:solidFill>
              <a:srgbClr val="339AC8"/>
            </a:solidFill>
          </a:ln>
        </p:spPr>
        <p:style>
          <a:lnRef idx="1">
            <a:schemeClr val="accent1"/>
          </a:lnRef>
          <a:fillRef idx="0">
            <a:schemeClr val="accent1"/>
          </a:fillRef>
          <a:effectRef idx="0">
            <a:schemeClr val="accent1"/>
          </a:effectRef>
          <a:fontRef idx="minor">
            <a:schemeClr val="tx1"/>
          </a:fontRef>
        </p:style>
      </p:cxnSp>
      <p:sp>
        <p:nvSpPr>
          <p:cNvPr id="17" name="Text Placeholder 20">
            <a:extLst>
              <a:ext uri="{FF2B5EF4-FFF2-40B4-BE49-F238E27FC236}">
                <a16:creationId xmlns:a16="http://schemas.microsoft.com/office/drawing/2014/main" id="{AD8CEEAA-14BF-488A-ADF2-5EDD3230E82C}"/>
              </a:ext>
            </a:extLst>
          </p:cNvPr>
          <p:cNvSpPr>
            <a:spLocks noGrp="1"/>
          </p:cNvSpPr>
          <p:nvPr>
            <p:ph type="body" sz="quarter" idx="13" hasCustomPrompt="1"/>
          </p:nvPr>
        </p:nvSpPr>
        <p:spPr>
          <a:xfrm>
            <a:off x="793750" y="187309"/>
            <a:ext cx="7877175" cy="744995"/>
          </a:xfrm>
        </p:spPr>
        <p:txBody>
          <a:bodyPr anchor="ctr">
            <a:normAutofit/>
          </a:bodyPr>
          <a:lstStyle>
            <a:lvl1pPr marL="0" indent="0">
              <a:spcBef>
                <a:spcPts val="300"/>
              </a:spcBef>
              <a:buNone/>
              <a:defRPr sz="3600">
                <a:solidFill>
                  <a:schemeClr val="tx1">
                    <a:lumMod val="65000"/>
                    <a:lumOff val="35000"/>
                  </a:schemeClr>
                </a:solidFill>
                <a:latin typeface="+mj-lt"/>
              </a:defRPr>
            </a:lvl1pPr>
          </a:lstStyle>
          <a:p>
            <a:pPr lvl="0"/>
            <a:r>
              <a:rPr lang="en-US" dirty="0"/>
              <a:t>Your Title Here</a:t>
            </a:r>
          </a:p>
        </p:txBody>
      </p:sp>
    </p:spTree>
    <p:extLst>
      <p:ext uri="{BB962C8B-B14F-4D97-AF65-F5344CB8AC3E}">
        <p14:creationId xmlns:p14="http://schemas.microsoft.com/office/powerpoint/2010/main" val="286011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0D314017-8D8F-44DC-9BE4-D74758D68410}"/>
              </a:ext>
            </a:extLst>
          </p:cNvPr>
          <p:cNvSpPr txBox="1">
            <a:spLocks/>
          </p:cNvSpPr>
          <p:nvPr userDrawn="1"/>
        </p:nvSpPr>
        <p:spPr>
          <a:xfrm>
            <a:off x="3962268" y="5159287"/>
            <a:ext cx="4578385" cy="111965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t>Thank you!</a:t>
            </a:r>
          </a:p>
        </p:txBody>
      </p:sp>
      <p:pic>
        <p:nvPicPr>
          <p:cNvPr id="15" name="Picture 2" descr="Home Hero">
            <a:extLst>
              <a:ext uri="{FF2B5EF4-FFF2-40B4-BE49-F238E27FC236}">
                <a16:creationId xmlns:a16="http://schemas.microsoft.com/office/drawing/2014/main" id="{DA587C48-D226-4A4A-BEA1-9B9409ED57FA}"/>
              </a:ext>
            </a:extLst>
          </p:cNvPr>
          <p:cNvPicPr>
            <a:picLocks noChangeAspect="1" noChangeArrowheads="1"/>
          </p:cNvPicPr>
          <p:nvPr userDrawn="1"/>
        </p:nvPicPr>
        <p:blipFill rotWithShape="1">
          <a:blip r:embed="rId2" cstate="screen">
            <a:alphaModFix amt="75000"/>
            <a:extLst>
              <a:ext uri="{28A0092B-C50C-407E-A947-70E740481C1C}">
                <a14:useLocalDpi xmlns:a14="http://schemas.microsoft.com/office/drawing/2010/main"/>
              </a:ext>
            </a:extLst>
          </a:blip>
          <a:srcRect/>
          <a:stretch/>
        </p:blipFill>
        <p:spPr bwMode="auto">
          <a:xfrm>
            <a:off x="-1" y="0"/>
            <a:ext cx="3162515"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a:extLst>
              <a:ext uri="{FF2B5EF4-FFF2-40B4-BE49-F238E27FC236}">
                <a16:creationId xmlns:a16="http://schemas.microsoft.com/office/drawing/2014/main" id="{AE82491F-4342-447E-9057-A16535F91E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09846" y="301576"/>
            <a:ext cx="3448279" cy="1379312"/>
          </a:xfrm>
          <a:prstGeom prst="rect">
            <a:avLst/>
          </a:prstGeom>
        </p:spPr>
      </p:pic>
      <p:cxnSp>
        <p:nvCxnSpPr>
          <p:cNvPr id="17" name="Straight Connector 16">
            <a:extLst>
              <a:ext uri="{FF2B5EF4-FFF2-40B4-BE49-F238E27FC236}">
                <a16:creationId xmlns:a16="http://schemas.microsoft.com/office/drawing/2014/main" id="{71C7477F-2EE1-43F8-966D-F08D61331509}"/>
              </a:ext>
            </a:extLst>
          </p:cNvPr>
          <p:cNvCxnSpPr>
            <a:cxnSpLocks/>
          </p:cNvCxnSpPr>
          <p:nvPr userDrawn="1"/>
        </p:nvCxnSpPr>
        <p:spPr>
          <a:xfrm>
            <a:off x="4684726" y="5300724"/>
            <a:ext cx="0" cy="83678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9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2" descr="Home Hero">
            <a:extLst>
              <a:ext uri="{FF2B5EF4-FFF2-40B4-BE49-F238E27FC236}">
                <a16:creationId xmlns:a16="http://schemas.microsoft.com/office/drawing/2014/main" id="{7554744C-D7D5-4CBF-B6E6-791846284598}"/>
              </a:ext>
            </a:extLst>
          </p:cNvPr>
          <p:cNvPicPr>
            <a:picLocks noChangeAspect="1" noChangeArrowheads="1"/>
          </p:cNvPicPr>
          <p:nvPr userDrawn="1"/>
        </p:nvPicPr>
        <p:blipFill rotWithShape="1">
          <a:blip r:embed="rId2" cstate="print">
            <a:alphaModFix amt="75000"/>
            <a:extLst>
              <a:ext uri="{28A0092B-C50C-407E-A947-70E740481C1C}">
                <a14:useLocalDpi xmlns:a14="http://schemas.microsoft.com/office/drawing/2010/main" val="0"/>
              </a:ext>
            </a:extLst>
          </a:blip>
          <a:srcRect l="36028" t="307" r="36988" b="845"/>
          <a:stretch/>
        </p:blipFill>
        <p:spPr bwMode="auto">
          <a:xfrm>
            <a:off x="-1" y="0"/>
            <a:ext cx="3162515"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4" descr="EuRA Global Quality Seal">
            <a:extLst>
              <a:ext uri="{FF2B5EF4-FFF2-40B4-BE49-F238E27FC236}">
                <a16:creationId xmlns:a16="http://schemas.microsoft.com/office/drawing/2014/main" id="{0A4AFC07-B162-46C8-8C64-97FC87ABA34C}"/>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rot="682829">
            <a:off x="8261941" y="6142821"/>
            <a:ext cx="614574" cy="5438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6F5D88DB-7A33-4F2A-A100-26EDEEDC21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09846" y="301576"/>
            <a:ext cx="3448279" cy="1379312"/>
          </a:xfrm>
          <a:prstGeom prst="rect">
            <a:avLst/>
          </a:prstGeom>
        </p:spPr>
      </p:pic>
      <p:sp>
        <p:nvSpPr>
          <p:cNvPr id="20" name="Content Placeholder 19">
            <a:extLst>
              <a:ext uri="{FF2B5EF4-FFF2-40B4-BE49-F238E27FC236}">
                <a16:creationId xmlns:a16="http://schemas.microsoft.com/office/drawing/2014/main" id="{70435779-F817-4BBC-851E-038157D9BE53}"/>
              </a:ext>
            </a:extLst>
          </p:cNvPr>
          <p:cNvSpPr>
            <a:spLocks noGrp="1"/>
          </p:cNvSpPr>
          <p:nvPr>
            <p:ph sz="quarter" idx="10" hasCustomPrompt="1"/>
          </p:nvPr>
        </p:nvSpPr>
        <p:spPr>
          <a:xfrm>
            <a:off x="4031298" y="2561407"/>
            <a:ext cx="4364557" cy="681536"/>
          </a:xfrm>
        </p:spPr>
        <p:txBody>
          <a:bodyPr anchor="ctr">
            <a:noAutofit/>
          </a:bodyPr>
          <a:lstStyle>
            <a:lvl1pPr marL="0" indent="0" algn="ctr">
              <a:buNone/>
              <a:defRPr sz="4800">
                <a:solidFill>
                  <a:schemeClr val="tx1">
                    <a:lumMod val="65000"/>
                    <a:lumOff val="35000"/>
                  </a:schemeClr>
                </a:solidFill>
                <a:latin typeface="+mj-lt"/>
              </a:defRPr>
            </a:lvl1pPr>
            <a:lvl2pPr>
              <a:defRPr sz="4800">
                <a:solidFill>
                  <a:schemeClr val="tx1">
                    <a:lumMod val="65000"/>
                    <a:lumOff val="35000"/>
                  </a:schemeClr>
                </a:solidFill>
                <a:latin typeface="+mj-lt"/>
              </a:defRPr>
            </a:lvl2pPr>
            <a:lvl3pPr>
              <a:defRPr sz="4800">
                <a:solidFill>
                  <a:schemeClr val="tx1">
                    <a:lumMod val="65000"/>
                    <a:lumOff val="35000"/>
                  </a:schemeClr>
                </a:solidFill>
                <a:latin typeface="+mj-lt"/>
              </a:defRPr>
            </a:lvl3pPr>
            <a:lvl4pPr>
              <a:defRPr sz="4800">
                <a:solidFill>
                  <a:schemeClr val="tx1">
                    <a:lumMod val="65000"/>
                    <a:lumOff val="35000"/>
                  </a:schemeClr>
                </a:solidFill>
                <a:latin typeface="+mj-lt"/>
              </a:defRPr>
            </a:lvl4pPr>
            <a:lvl5pPr>
              <a:defRPr sz="4800">
                <a:solidFill>
                  <a:schemeClr val="tx1">
                    <a:lumMod val="65000"/>
                    <a:lumOff val="35000"/>
                  </a:schemeClr>
                </a:solidFill>
                <a:latin typeface="+mj-lt"/>
              </a:defRPr>
            </a:lvl5pPr>
          </a:lstStyle>
          <a:p>
            <a:pPr lvl="0"/>
            <a:r>
              <a:rPr lang="en-US" dirty="0"/>
              <a:t>Your Title Here</a:t>
            </a:r>
          </a:p>
        </p:txBody>
      </p:sp>
      <p:sp>
        <p:nvSpPr>
          <p:cNvPr id="22" name="Text Placeholder 21">
            <a:extLst>
              <a:ext uri="{FF2B5EF4-FFF2-40B4-BE49-F238E27FC236}">
                <a16:creationId xmlns:a16="http://schemas.microsoft.com/office/drawing/2014/main" id="{D62BFCA3-A2FF-4A86-BA5C-EDE974A853D2}"/>
              </a:ext>
            </a:extLst>
          </p:cNvPr>
          <p:cNvSpPr>
            <a:spLocks noGrp="1"/>
          </p:cNvSpPr>
          <p:nvPr>
            <p:ph type="body" sz="quarter" idx="11" hasCustomPrompt="1"/>
          </p:nvPr>
        </p:nvSpPr>
        <p:spPr>
          <a:xfrm>
            <a:off x="4791969" y="3242943"/>
            <a:ext cx="2843213" cy="289966"/>
          </a:xfrm>
        </p:spPr>
        <p:txBody>
          <a:bodyPr>
            <a:normAutofit/>
          </a:bodyPr>
          <a:lstStyle>
            <a:lvl1pPr marL="0" indent="0" algn="ctr">
              <a:buNone/>
              <a:defRPr sz="1400">
                <a:latin typeface="+mj-lt"/>
              </a:defRPr>
            </a:lvl1pPr>
          </a:lstStyle>
          <a:p>
            <a:pPr lvl="0"/>
            <a:r>
              <a:rPr lang="en-US" dirty="0"/>
              <a:t>Month, DD, YYYY</a:t>
            </a:r>
          </a:p>
        </p:txBody>
      </p:sp>
      <p:pic>
        <p:nvPicPr>
          <p:cNvPr id="1026" name="Picture 2" descr="https://www.socketlabs.com/assets/privacy_shield.png">
            <a:extLst>
              <a:ext uri="{FF2B5EF4-FFF2-40B4-BE49-F238E27FC236}">
                <a16:creationId xmlns:a16="http://schemas.microsoft.com/office/drawing/2014/main" id="{D8158E95-3245-4FB5-ABE3-200DDBF4CC44}"/>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349268" y="6236158"/>
            <a:ext cx="1200150" cy="35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0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2" descr="Home Hero">
            <a:extLst>
              <a:ext uri="{FF2B5EF4-FFF2-40B4-BE49-F238E27FC236}">
                <a16:creationId xmlns:a16="http://schemas.microsoft.com/office/drawing/2014/main" id="{7554744C-D7D5-4CBF-B6E6-791846284598}"/>
              </a:ext>
            </a:extLst>
          </p:cNvPr>
          <p:cNvPicPr>
            <a:picLocks noChangeAspect="1" noChangeArrowheads="1"/>
          </p:cNvPicPr>
          <p:nvPr userDrawn="1"/>
        </p:nvPicPr>
        <p:blipFill rotWithShape="1">
          <a:blip r:embed="rId2" cstate="screen">
            <a:alphaModFix amt="75000"/>
            <a:extLst>
              <a:ext uri="{28A0092B-C50C-407E-A947-70E740481C1C}">
                <a14:useLocalDpi xmlns:a14="http://schemas.microsoft.com/office/drawing/2010/main"/>
              </a:ext>
            </a:extLst>
          </a:blip>
          <a:srcRect/>
          <a:stretch/>
        </p:blipFill>
        <p:spPr bwMode="auto">
          <a:xfrm>
            <a:off x="-1" y="0"/>
            <a:ext cx="3162515" cy="685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4" descr="EuRA Global Quality Seal">
            <a:extLst>
              <a:ext uri="{FF2B5EF4-FFF2-40B4-BE49-F238E27FC236}">
                <a16:creationId xmlns:a16="http://schemas.microsoft.com/office/drawing/2014/main" id="{0A4AFC07-B162-46C8-8C64-97FC87ABA34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682829">
            <a:off x="8261941" y="6142821"/>
            <a:ext cx="614574" cy="5438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6F5D88DB-7A33-4F2A-A100-26EDEEDC218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09846" y="301576"/>
            <a:ext cx="3448279" cy="1379312"/>
          </a:xfrm>
          <a:prstGeom prst="rect">
            <a:avLst/>
          </a:prstGeom>
        </p:spPr>
      </p:pic>
      <p:sp>
        <p:nvSpPr>
          <p:cNvPr id="20" name="Content Placeholder 19">
            <a:extLst>
              <a:ext uri="{FF2B5EF4-FFF2-40B4-BE49-F238E27FC236}">
                <a16:creationId xmlns:a16="http://schemas.microsoft.com/office/drawing/2014/main" id="{70435779-F817-4BBC-851E-038157D9BE53}"/>
              </a:ext>
            </a:extLst>
          </p:cNvPr>
          <p:cNvSpPr>
            <a:spLocks noGrp="1"/>
          </p:cNvSpPr>
          <p:nvPr>
            <p:ph sz="quarter" idx="10" hasCustomPrompt="1"/>
          </p:nvPr>
        </p:nvSpPr>
        <p:spPr>
          <a:xfrm>
            <a:off x="4031298" y="2561407"/>
            <a:ext cx="4364557" cy="681536"/>
          </a:xfrm>
        </p:spPr>
        <p:txBody>
          <a:bodyPr anchor="ctr">
            <a:noAutofit/>
          </a:bodyPr>
          <a:lstStyle>
            <a:lvl1pPr marL="0" indent="0" algn="ctr">
              <a:buNone/>
              <a:defRPr sz="4800">
                <a:solidFill>
                  <a:schemeClr val="tx1">
                    <a:lumMod val="65000"/>
                    <a:lumOff val="35000"/>
                  </a:schemeClr>
                </a:solidFill>
                <a:latin typeface="+mj-lt"/>
              </a:defRPr>
            </a:lvl1pPr>
            <a:lvl2pPr>
              <a:defRPr sz="4800">
                <a:solidFill>
                  <a:schemeClr val="tx1">
                    <a:lumMod val="65000"/>
                    <a:lumOff val="35000"/>
                  </a:schemeClr>
                </a:solidFill>
                <a:latin typeface="+mj-lt"/>
              </a:defRPr>
            </a:lvl2pPr>
            <a:lvl3pPr>
              <a:defRPr sz="4800">
                <a:solidFill>
                  <a:schemeClr val="tx1">
                    <a:lumMod val="65000"/>
                    <a:lumOff val="35000"/>
                  </a:schemeClr>
                </a:solidFill>
                <a:latin typeface="+mj-lt"/>
              </a:defRPr>
            </a:lvl3pPr>
            <a:lvl4pPr>
              <a:defRPr sz="4800">
                <a:solidFill>
                  <a:schemeClr val="tx1">
                    <a:lumMod val="65000"/>
                    <a:lumOff val="35000"/>
                  </a:schemeClr>
                </a:solidFill>
                <a:latin typeface="+mj-lt"/>
              </a:defRPr>
            </a:lvl4pPr>
            <a:lvl5pPr>
              <a:defRPr sz="4800">
                <a:solidFill>
                  <a:schemeClr val="tx1">
                    <a:lumMod val="65000"/>
                    <a:lumOff val="35000"/>
                  </a:schemeClr>
                </a:solidFill>
                <a:latin typeface="+mj-lt"/>
              </a:defRPr>
            </a:lvl5pPr>
          </a:lstStyle>
          <a:p>
            <a:pPr lvl="0"/>
            <a:r>
              <a:rPr lang="en-US" dirty="0"/>
              <a:t>Your Title Here</a:t>
            </a:r>
          </a:p>
        </p:txBody>
      </p:sp>
      <p:sp>
        <p:nvSpPr>
          <p:cNvPr id="22" name="Text Placeholder 21">
            <a:extLst>
              <a:ext uri="{FF2B5EF4-FFF2-40B4-BE49-F238E27FC236}">
                <a16:creationId xmlns:a16="http://schemas.microsoft.com/office/drawing/2014/main" id="{D62BFCA3-A2FF-4A86-BA5C-EDE974A853D2}"/>
              </a:ext>
            </a:extLst>
          </p:cNvPr>
          <p:cNvSpPr>
            <a:spLocks noGrp="1"/>
          </p:cNvSpPr>
          <p:nvPr>
            <p:ph type="body" sz="quarter" idx="11" hasCustomPrompt="1"/>
          </p:nvPr>
        </p:nvSpPr>
        <p:spPr>
          <a:xfrm>
            <a:off x="4791969" y="3242943"/>
            <a:ext cx="2843213" cy="289966"/>
          </a:xfrm>
        </p:spPr>
        <p:txBody>
          <a:bodyPr>
            <a:normAutofit/>
          </a:bodyPr>
          <a:lstStyle>
            <a:lvl1pPr marL="0" indent="0" algn="ctr">
              <a:buNone/>
              <a:defRPr sz="1400">
                <a:latin typeface="+mj-lt"/>
              </a:defRPr>
            </a:lvl1pPr>
          </a:lstStyle>
          <a:p>
            <a:pPr lvl="0"/>
            <a:r>
              <a:rPr lang="en-US" dirty="0"/>
              <a:t>Month, DD, YYYY</a:t>
            </a:r>
          </a:p>
        </p:txBody>
      </p:sp>
      <p:pic>
        <p:nvPicPr>
          <p:cNvPr id="1026" name="Picture 2" descr="https://www.socketlabs.com/assets/privacy_shield.png">
            <a:extLst>
              <a:ext uri="{FF2B5EF4-FFF2-40B4-BE49-F238E27FC236}">
                <a16:creationId xmlns:a16="http://schemas.microsoft.com/office/drawing/2014/main" id="{D8158E95-3245-4FB5-ABE3-200DDBF4CC44}"/>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349268" y="6236158"/>
            <a:ext cx="1200150" cy="35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0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Plai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001B913-5FA9-4045-BA5F-A347012273BA}" type="slidenum">
              <a:rPr lang="en-US" smtClean="0"/>
              <a:t>‹#›</a:t>
            </a:fld>
            <a:endParaRPr lang="en-US"/>
          </a:p>
        </p:txBody>
      </p:sp>
      <p:sp>
        <p:nvSpPr>
          <p:cNvPr id="7" name="Content Placeholder 2">
            <a:extLst>
              <a:ext uri="{FF2B5EF4-FFF2-40B4-BE49-F238E27FC236}">
                <a16:creationId xmlns:a16="http://schemas.microsoft.com/office/drawing/2014/main" id="{7A374DD9-62F0-4B54-91A5-63456E2A32C2}"/>
              </a:ext>
            </a:extLst>
          </p:cNvPr>
          <p:cNvSpPr>
            <a:spLocks noGrp="1"/>
          </p:cNvSpPr>
          <p:nvPr>
            <p:ph idx="1"/>
          </p:nvPr>
        </p:nvSpPr>
        <p:spPr>
          <a:xfrm>
            <a:off x="628650" y="1506997"/>
            <a:ext cx="7886700" cy="4721637"/>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48E1D4B0-708D-414F-BC62-ECA35789C4B0}"/>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01B913-5FA9-4045-BA5F-A347012273BA}" type="slidenum">
              <a:rPr lang="en-US" smtClean="0"/>
              <a:pPr/>
              <a:t>‹#›</a:t>
            </a:fld>
            <a:endParaRPr lang="en-US"/>
          </a:p>
        </p:txBody>
      </p:sp>
      <p:cxnSp>
        <p:nvCxnSpPr>
          <p:cNvPr id="10" name="Straight Connector 9">
            <a:extLst>
              <a:ext uri="{FF2B5EF4-FFF2-40B4-BE49-F238E27FC236}">
                <a16:creationId xmlns:a16="http://schemas.microsoft.com/office/drawing/2014/main" id="{E4CF0E43-0A6B-4F86-A675-C441169E93AA}"/>
              </a:ext>
            </a:extLst>
          </p:cNvPr>
          <p:cNvCxnSpPr>
            <a:cxnSpLocks/>
          </p:cNvCxnSpPr>
          <p:nvPr userDrawn="1"/>
        </p:nvCxnSpPr>
        <p:spPr>
          <a:xfrm>
            <a:off x="793484" y="188452"/>
            <a:ext cx="0" cy="744998"/>
          </a:xfrm>
          <a:prstGeom prst="line">
            <a:avLst/>
          </a:prstGeom>
          <a:ln w="38100">
            <a:solidFill>
              <a:srgbClr val="F69B2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53C3DA8-039E-4BCD-AE31-EB70138DFD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021" y="187309"/>
            <a:ext cx="300765" cy="263592"/>
          </a:xfrm>
          <a:prstGeom prst="rect">
            <a:avLst/>
          </a:prstGeom>
        </p:spPr>
      </p:pic>
      <p:pic>
        <p:nvPicPr>
          <p:cNvPr id="12" name="Picture 11">
            <a:extLst>
              <a:ext uri="{FF2B5EF4-FFF2-40B4-BE49-F238E27FC236}">
                <a16:creationId xmlns:a16="http://schemas.microsoft.com/office/drawing/2014/main" id="{040DCB4F-5FE2-40A2-8354-047190CA50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0334" y="434873"/>
            <a:ext cx="300763" cy="252155"/>
          </a:xfrm>
          <a:prstGeom prst="rect">
            <a:avLst/>
          </a:prstGeom>
        </p:spPr>
      </p:pic>
      <p:pic>
        <p:nvPicPr>
          <p:cNvPr id="13" name="Picture 12">
            <a:extLst>
              <a:ext uri="{FF2B5EF4-FFF2-40B4-BE49-F238E27FC236}">
                <a16:creationId xmlns:a16="http://schemas.microsoft.com/office/drawing/2014/main" id="{843CE68B-76FA-4DD2-90BE-BEA93D7AFAD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0112" y="688265"/>
            <a:ext cx="236103" cy="245185"/>
          </a:xfrm>
          <a:prstGeom prst="rect">
            <a:avLst/>
          </a:prstGeom>
        </p:spPr>
      </p:pic>
      <p:cxnSp>
        <p:nvCxnSpPr>
          <p:cNvPr id="14" name="Straight Connector 13">
            <a:extLst>
              <a:ext uri="{FF2B5EF4-FFF2-40B4-BE49-F238E27FC236}">
                <a16:creationId xmlns:a16="http://schemas.microsoft.com/office/drawing/2014/main" id="{51522E02-A422-41E4-9169-8A1BFBC7412D}"/>
              </a:ext>
            </a:extLst>
          </p:cNvPr>
          <p:cNvCxnSpPr>
            <a:cxnSpLocks/>
          </p:cNvCxnSpPr>
          <p:nvPr userDrawn="1"/>
        </p:nvCxnSpPr>
        <p:spPr>
          <a:xfrm>
            <a:off x="0" y="1085449"/>
            <a:ext cx="9144000" cy="0"/>
          </a:xfrm>
          <a:prstGeom prst="line">
            <a:avLst/>
          </a:prstGeom>
          <a:ln>
            <a:solidFill>
              <a:srgbClr val="339AC8"/>
            </a:solidFill>
          </a:ln>
        </p:spPr>
        <p:style>
          <a:lnRef idx="1">
            <a:schemeClr val="accent1"/>
          </a:lnRef>
          <a:fillRef idx="0">
            <a:schemeClr val="accent1"/>
          </a:fillRef>
          <a:effectRef idx="0">
            <a:schemeClr val="accent1"/>
          </a:effectRef>
          <a:fontRef idx="minor">
            <a:schemeClr val="tx1"/>
          </a:fontRef>
        </p:style>
      </p:cxnSp>
      <p:sp>
        <p:nvSpPr>
          <p:cNvPr id="15" name="Text Placeholder 20">
            <a:extLst>
              <a:ext uri="{FF2B5EF4-FFF2-40B4-BE49-F238E27FC236}">
                <a16:creationId xmlns:a16="http://schemas.microsoft.com/office/drawing/2014/main" id="{C836B76B-F7E1-4629-8116-0C8837912779}"/>
              </a:ext>
            </a:extLst>
          </p:cNvPr>
          <p:cNvSpPr>
            <a:spLocks noGrp="1"/>
          </p:cNvSpPr>
          <p:nvPr>
            <p:ph type="body" sz="quarter" idx="13" hasCustomPrompt="1"/>
          </p:nvPr>
        </p:nvSpPr>
        <p:spPr>
          <a:xfrm>
            <a:off x="793750" y="187309"/>
            <a:ext cx="7877175" cy="744995"/>
          </a:xfrm>
        </p:spPr>
        <p:txBody>
          <a:bodyPr anchor="ctr">
            <a:normAutofit/>
          </a:bodyPr>
          <a:lstStyle>
            <a:lvl1pPr marL="0" indent="0">
              <a:spcBef>
                <a:spcPts val="300"/>
              </a:spcBef>
              <a:buNone/>
              <a:defRPr sz="3600">
                <a:solidFill>
                  <a:schemeClr val="tx1">
                    <a:lumMod val="65000"/>
                    <a:lumOff val="35000"/>
                  </a:schemeClr>
                </a:solidFill>
                <a:latin typeface="+mj-lt"/>
              </a:defRPr>
            </a:lvl1pPr>
          </a:lstStyle>
          <a:p>
            <a:pPr lvl="0"/>
            <a:r>
              <a:rPr lang="en-US" dirty="0"/>
              <a:t>Your Title Here</a:t>
            </a:r>
          </a:p>
        </p:txBody>
      </p:sp>
    </p:spTree>
    <p:extLst>
      <p:ext uri="{BB962C8B-B14F-4D97-AF65-F5344CB8AC3E}">
        <p14:creationId xmlns:p14="http://schemas.microsoft.com/office/powerpoint/2010/main" val="408991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Two Columns/Plai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CF325D0-7ABA-4FFB-B451-3080886241B3}"/>
              </a:ext>
            </a:extLst>
          </p:cNvPr>
          <p:cNvSpPr>
            <a:spLocks noGrp="1"/>
          </p:cNvSpPr>
          <p:nvPr>
            <p:ph sz="half" idx="1"/>
          </p:nvPr>
        </p:nvSpPr>
        <p:spPr>
          <a:xfrm>
            <a:off x="628650" y="1459865"/>
            <a:ext cx="3886200" cy="4741430"/>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A2D3B85E-5BCB-432C-A0BF-6C63FAF0C8BD}"/>
              </a:ext>
            </a:extLst>
          </p:cNvPr>
          <p:cNvSpPr>
            <a:spLocks noGrp="1"/>
          </p:cNvSpPr>
          <p:nvPr>
            <p:ph sz="half" idx="2"/>
          </p:nvPr>
        </p:nvSpPr>
        <p:spPr>
          <a:xfrm>
            <a:off x="4629150" y="1459865"/>
            <a:ext cx="3886200" cy="4741430"/>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5E93ED02-F08A-4BD3-8FCA-166D8706F7D3}"/>
              </a:ext>
            </a:extLst>
          </p:cNvPr>
          <p:cNvSpPr>
            <a:spLocks noGrp="1"/>
          </p:cNvSpPr>
          <p:nvPr>
            <p:ph type="sldNum" sz="quarter" idx="12"/>
          </p:nvPr>
        </p:nvSpPr>
        <p:spPr>
          <a:xfrm>
            <a:off x="6457950" y="6356351"/>
            <a:ext cx="2057400" cy="365125"/>
          </a:xfrm>
        </p:spPr>
        <p:txBody>
          <a:bodyPr/>
          <a:lstStyle/>
          <a:p>
            <a:fld id="{B001B913-5FA9-4045-BA5F-A347012273BA}" type="slidenum">
              <a:rPr lang="en-US" smtClean="0"/>
              <a:t>‹#›</a:t>
            </a:fld>
            <a:endParaRPr lang="en-US"/>
          </a:p>
        </p:txBody>
      </p:sp>
      <p:cxnSp>
        <p:nvCxnSpPr>
          <p:cNvPr id="12" name="Straight Connector 11">
            <a:extLst>
              <a:ext uri="{FF2B5EF4-FFF2-40B4-BE49-F238E27FC236}">
                <a16:creationId xmlns:a16="http://schemas.microsoft.com/office/drawing/2014/main" id="{BBC35723-B5AE-4125-882F-49BDDC43305F}"/>
              </a:ext>
            </a:extLst>
          </p:cNvPr>
          <p:cNvCxnSpPr>
            <a:cxnSpLocks/>
          </p:cNvCxnSpPr>
          <p:nvPr userDrawn="1"/>
        </p:nvCxnSpPr>
        <p:spPr>
          <a:xfrm>
            <a:off x="793484" y="188452"/>
            <a:ext cx="0" cy="744998"/>
          </a:xfrm>
          <a:prstGeom prst="line">
            <a:avLst/>
          </a:prstGeom>
          <a:ln w="38100">
            <a:solidFill>
              <a:srgbClr val="F69B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0828937-AEE5-446F-BE54-C0C6EE1703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021" y="187309"/>
            <a:ext cx="300765" cy="263592"/>
          </a:xfrm>
          <a:prstGeom prst="rect">
            <a:avLst/>
          </a:prstGeom>
        </p:spPr>
      </p:pic>
      <p:pic>
        <p:nvPicPr>
          <p:cNvPr id="14" name="Picture 13">
            <a:extLst>
              <a:ext uri="{FF2B5EF4-FFF2-40B4-BE49-F238E27FC236}">
                <a16:creationId xmlns:a16="http://schemas.microsoft.com/office/drawing/2014/main" id="{54CBEC24-01E0-4670-8B88-255A9E0B3D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0334" y="434873"/>
            <a:ext cx="300763" cy="252155"/>
          </a:xfrm>
          <a:prstGeom prst="rect">
            <a:avLst/>
          </a:prstGeom>
        </p:spPr>
      </p:pic>
      <p:pic>
        <p:nvPicPr>
          <p:cNvPr id="15" name="Picture 14">
            <a:extLst>
              <a:ext uri="{FF2B5EF4-FFF2-40B4-BE49-F238E27FC236}">
                <a16:creationId xmlns:a16="http://schemas.microsoft.com/office/drawing/2014/main" id="{2F4CAA9C-0895-434C-BB3C-24FF581411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0112" y="688265"/>
            <a:ext cx="236103" cy="245185"/>
          </a:xfrm>
          <a:prstGeom prst="rect">
            <a:avLst/>
          </a:prstGeom>
        </p:spPr>
      </p:pic>
      <p:cxnSp>
        <p:nvCxnSpPr>
          <p:cNvPr id="16" name="Straight Connector 15">
            <a:extLst>
              <a:ext uri="{FF2B5EF4-FFF2-40B4-BE49-F238E27FC236}">
                <a16:creationId xmlns:a16="http://schemas.microsoft.com/office/drawing/2014/main" id="{C33228D9-8C6B-4307-B05B-A6AE24C8EF62}"/>
              </a:ext>
            </a:extLst>
          </p:cNvPr>
          <p:cNvCxnSpPr>
            <a:cxnSpLocks/>
          </p:cNvCxnSpPr>
          <p:nvPr userDrawn="1"/>
        </p:nvCxnSpPr>
        <p:spPr>
          <a:xfrm>
            <a:off x="0" y="1085449"/>
            <a:ext cx="9144000" cy="0"/>
          </a:xfrm>
          <a:prstGeom prst="line">
            <a:avLst/>
          </a:prstGeom>
          <a:ln>
            <a:solidFill>
              <a:srgbClr val="339AC8"/>
            </a:solidFill>
          </a:ln>
        </p:spPr>
        <p:style>
          <a:lnRef idx="1">
            <a:schemeClr val="accent1"/>
          </a:lnRef>
          <a:fillRef idx="0">
            <a:schemeClr val="accent1"/>
          </a:fillRef>
          <a:effectRef idx="0">
            <a:schemeClr val="accent1"/>
          </a:effectRef>
          <a:fontRef idx="minor">
            <a:schemeClr val="tx1"/>
          </a:fontRef>
        </p:style>
      </p:cxnSp>
      <p:sp>
        <p:nvSpPr>
          <p:cNvPr id="17" name="Text Placeholder 20">
            <a:extLst>
              <a:ext uri="{FF2B5EF4-FFF2-40B4-BE49-F238E27FC236}">
                <a16:creationId xmlns:a16="http://schemas.microsoft.com/office/drawing/2014/main" id="{AD8CEEAA-14BF-488A-ADF2-5EDD3230E82C}"/>
              </a:ext>
            </a:extLst>
          </p:cNvPr>
          <p:cNvSpPr>
            <a:spLocks noGrp="1"/>
          </p:cNvSpPr>
          <p:nvPr>
            <p:ph type="body" sz="quarter" idx="13" hasCustomPrompt="1"/>
          </p:nvPr>
        </p:nvSpPr>
        <p:spPr>
          <a:xfrm>
            <a:off x="793750" y="187309"/>
            <a:ext cx="7877175" cy="744995"/>
          </a:xfrm>
        </p:spPr>
        <p:txBody>
          <a:bodyPr anchor="ctr">
            <a:normAutofit/>
          </a:bodyPr>
          <a:lstStyle>
            <a:lvl1pPr marL="0" indent="0">
              <a:spcBef>
                <a:spcPts val="300"/>
              </a:spcBef>
              <a:buNone/>
              <a:defRPr sz="3600">
                <a:solidFill>
                  <a:schemeClr val="tx1">
                    <a:lumMod val="65000"/>
                    <a:lumOff val="35000"/>
                  </a:schemeClr>
                </a:solidFill>
                <a:latin typeface="+mj-lt"/>
              </a:defRPr>
            </a:lvl1pPr>
          </a:lstStyle>
          <a:p>
            <a:pPr lvl="0"/>
            <a:r>
              <a:rPr lang="en-US" dirty="0"/>
              <a:t>Your Title Here</a:t>
            </a:r>
          </a:p>
        </p:txBody>
      </p:sp>
    </p:spTree>
    <p:extLst>
      <p:ext uri="{BB962C8B-B14F-4D97-AF65-F5344CB8AC3E}">
        <p14:creationId xmlns:p14="http://schemas.microsoft.com/office/powerpoint/2010/main" val="32968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Corner Watermark">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06997"/>
            <a:ext cx="7886700" cy="4721637"/>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001B913-5FA9-4045-BA5F-A347012273BA}" type="slidenum">
              <a:rPr lang="en-US" smtClean="0"/>
              <a:t>‹#›</a:t>
            </a:fld>
            <a:endParaRPr lang="en-US"/>
          </a:p>
        </p:txBody>
      </p:sp>
      <p:pic>
        <p:nvPicPr>
          <p:cNvPr id="14" name="Picture 13">
            <a:extLst>
              <a:ext uri="{FF2B5EF4-FFF2-40B4-BE49-F238E27FC236}">
                <a16:creationId xmlns:a16="http://schemas.microsoft.com/office/drawing/2014/main" id="{9BBF80A7-ECF6-472C-AC97-A6ED4510B510}"/>
              </a:ext>
            </a:extLst>
          </p:cNvPr>
          <p:cNvPicPr>
            <a:picLocks noChangeAspect="1"/>
          </p:cNvPicPr>
          <p:nvPr userDrawn="1"/>
        </p:nvPicPr>
        <p:blipFill rotWithShape="1">
          <a:blip r:embed="rId2" cstate="screen">
            <a:alphaModFix amt="73000"/>
            <a:extLst>
              <a:ext uri="{28A0092B-C50C-407E-A947-70E740481C1C}">
                <a14:useLocalDpi xmlns:a14="http://schemas.microsoft.com/office/drawing/2010/main"/>
              </a:ext>
            </a:extLst>
          </a:blip>
          <a:srcRect/>
          <a:stretch/>
        </p:blipFill>
        <p:spPr>
          <a:xfrm>
            <a:off x="4936747" y="3028332"/>
            <a:ext cx="4207254" cy="3820846"/>
          </a:xfrm>
          <a:prstGeom prst="rect">
            <a:avLst/>
          </a:prstGeom>
        </p:spPr>
      </p:pic>
      <p:cxnSp>
        <p:nvCxnSpPr>
          <p:cNvPr id="15" name="Straight Connector 14">
            <a:extLst>
              <a:ext uri="{FF2B5EF4-FFF2-40B4-BE49-F238E27FC236}">
                <a16:creationId xmlns:a16="http://schemas.microsoft.com/office/drawing/2014/main" id="{18578B1B-D43F-4E47-BDC9-1F0AA0EC6A1F}"/>
              </a:ext>
            </a:extLst>
          </p:cNvPr>
          <p:cNvCxnSpPr>
            <a:cxnSpLocks/>
          </p:cNvCxnSpPr>
          <p:nvPr userDrawn="1"/>
        </p:nvCxnSpPr>
        <p:spPr>
          <a:xfrm>
            <a:off x="793484" y="188452"/>
            <a:ext cx="0" cy="744998"/>
          </a:xfrm>
          <a:prstGeom prst="line">
            <a:avLst/>
          </a:prstGeom>
          <a:ln w="38100">
            <a:solidFill>
              <a:srgbClr val="F69B29"/>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2280A6D-BAA3-4DE3-AC2C-B6A90F4FAB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2021" y="187309"/>
            <a:ext cx="300765" cy="263592"/>
          </a:xfrm>
          <a:prstGeom prst="rect">
            <a:avLst/>
          </a:prstGeom>
        </p:spPr>
      </p:pic>
      <p:pic>
        <p:nvPicPr>
          <p:cNvPr id="17" name="Picture 16">
            <a:extLst>
              <a:ext uri="{FF2B5EF4-FFF2-40B4-BE49-F238E27FC236}">
                <a16:creationId xmlns:a16="http://schemas.microsoft.com/office/drawing/2014/main" id="{EA53AF9D-AA85-4B70-A9AA-46F70DEBF0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334" y="434873"/>
            <a:ext cx="300763" cy="252155"/>
          </a:xfrm>
          <a:prstGeom prst="rect">
            <a:avLst/>
          </a:prstGeom>
        </p:spPr>
      </p:pic>
      <p:pic>
        <p:nvPicPr>
          <p:cNvPr id="18" name="Picture 17">
            <a:extLst>
              <a:ext uri="{FF2B5EF4-FFF2-40B4-BE49-F238E27FC236}">
                <a16:creationId xmlns:a16="http://schemas.microsoft.com/office/drawing/2014/main" id="{48756F63-8D36-4B3C-8524-612B65714A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0112" y="688265"/>
            <a:ext cx="236103" cy="245185"/>
          </a:xfrm>
          <a:prstGeom prst="rect">
            <a:avLst/>
          </a:prstGeom>
        </p:spPr>
      </p:pic>
      <p:cxnSp>
        <p:nvCxnSpPr>
          <p:cNvPr id="19" name="Straight Connector 18">
            <a:extLst>
              <a:ext uri="{FF2B5EF4-FFF2-40B4-BE49-F238E27FC236}">
                <a16:creationId xmlns:a16="http://schemas.microsoft.com/office/drawing/2014/main" id="{A063EE76-772B-46FD-A711-AA1AE58A3DE4}"/>
              </a:ext>
            </a:extLst>
          </p:cNvPr>
          <p:cNvCxnSpPr>
            <a:cxnSpLocks/>
          </p:cNvCxnSpPr>
          <p:nvPr userDrawn="1"/>
        </p:nvCxnSpPr>
        <p:spPr>
          <a:xfrm>
            <a:off x="0" y="1085449"/>
            <a:ext cx="9144000" cy="0"/>
          </a:xfrm>
          <a:prstGeom prst="line">
            <a:avLst/>
          </a:prstGeom>
          <a:ln>
            <a:solidFill>
              <a:srgbClr val="339AC8"/>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0AF99C31-3349-4F1E-89F8-858AFA81E7F9}"/>
              </a:ext>
            </a:extLst>
          </p:cNvPr>
          <p:cNvSpPr>
            <a:spLocks noGrp="1"/>
          </p:cNvSpPr>
          <p:nvPr>
            <p:ph type="body" sz="quarter" idx="13" hasCustomPrompt="1"/>
          </p:nvPr>
        </p:nvSpPr>
        <p:spPr>
          <a:xfrm>
            <a:off x="793750" y="187309"/>
            <a:ext cx="7877175" cy="744995"/>
          </a:xfrm>
        </p:spPr>
        <p:txBody>
          <a:bodyPr anchor="ctr">
            <a:normAutofit/>
          </a:bodyPr>
          <a:lstStyle>
            <a:lvl1pPr marL="0" indent="0">
              <a:spcBef>
                <a:spcPts val="300"/>
              </a:spcBef>
              <a:buNone/>
              <a:defRPr sz="3600">
                <a:solidFill>
                  <a:schemeClr val="tx1">
                    <a:lumMod val="65000"/>
                    <a:lumOff val="35000"/>
                  </a:schemeClr>
                </a:solidFill>
                <a:latin typeface="+mj-lt"/>
              </a:defRPr>
            </a:lvl1pPr>
          </a:lstStyle>
          <a:p>
            <a:pPr lvl="0"/>
            <a:r>
              <a:rPr lang="en-US" dirty="0"/>
              <a:t>Your Title Here</a:t>
            </a:r>
          </a:p>
        </p:txBody>
      </p:sp>
    </p:spTree>
    <p:extLst>
      <p:ext uri="{BB962C8B-B14F-4D97-AF65-F5344CB8AC3E}">
        <p14:creationId xmlns:p14="http://schemas.microsoft.com/office/powerpoint/2010/main" val="127046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Two Columns/Corner Watermar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59865"/>
            <a:ext cx="3886200" cy="4741430"/>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59865"/>
            <a:ext cx="3886200" cy="4741430"/>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001B913-5FA9-4045-BA5F-A347012273BA}" type="slidenum">
              <a:rPr lang="en-US" smtClean="0"/>
              <a:t>‹#›</a:t>
            </a:fld>
            <a:endParaRPr lang="en-US"/>
          </a:p>
        </p:txBody>
      </p:sp>
      <p:pic>
        <p:nvPicPr>
          <p:cNvPr id="8" name="Picture 7">
            <a:extLst>
              <a:ext uri="{FF2B5EF4-FFF2-40B4-BE49-F238E27FC236}">
                <a16:creationId xmlns:a16="http://schemas.microsoft.com/office/drawing/2014/main" id="{21387B92-1C69-465C-B25C-701E430A8441}"/>
              </a:ext>
            </a:extLst>
          </p:cNvPr>
          <p:cNvPicPr>
            <a:picLocks noChangeAspect="1"/>
          </p:cNvPicPr>
          <p:nvPr userDrawn="1"/>
        </p:nvPicPr>
        <p:blipFill rotWithShape="1">
          <a:blip r:embed="rId2" cstate="screen">
            <a:alphaModFix amt="73000"/>
            <a:extLst>
              <a:ext uri="{28A0092B-C50C-407E-A947-70E740481C1C}">
                <a14:useLocalDpi xmlns:a14="http://schemas.microsoft.com/office/drawing/2010/main"/>
              </a:ext>
            </a:extLst>
          </a:blip>
          <a:srcRect/>
          <a:stretch/>
        </p:blipFill>
        <p:spPr>
          <a:xfrm>
            <a:off x="4936747" y="3028332"/>
            <a:ext cx="4207254" cy="3820846"/>
          </a:xfrm>
          <a:prstGeom prst="rect">
            <a:avLst/>
          </a:prstGeom>
        </p:spPr>
      </p:pic>
      <p:cxnSp>
        <p:nvCxnSpPr>
          <p:cNvPr id="9" name="Straight Connector 8">
            <a:extLst>
              <a:ext uri="{FF2B5EF4-FFF2-40B4-BE49-F238E27FC236}">
                <a16:creationId xmlns:a16="http://schemas.microsoft.com/office/drawing/2014/main" id="{B74D90DA-DD1A-43B2-BA0E-D92EC27068DE}"/>
              </a:ext>
            </a:extLst>
          </p:cNvPr>
          <p:cNvCxnSpPr>
            <a:cxnSpLocks/>
          </p:cNvCxnSpPr>
          <p:nvPr userDrawn="1"/>
        </p:nvCxnSpPr>
        <p:spPr>
          <a:xfrm>
            <a:off x="793484" y="188452"/>
            <a:ext cx="0" cy="744998"/>
          </a:xfrm>
          <a:prstGeom prst="line">
            <a:avLst/>
          </a:prstGeom>
          <a:ln w="38100">
            <a:solidFill>
              <a:srgbClr val="F69B2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2A7263D-A4C0-4C83-8406-56BEEE4CD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2021" y="187309"/>
            <a:ext cx="300765" cy="263592"/>
          </a:xfrm>
          <a:prstGeom prst="rect">
            <a:avLst/>
          </a:prstGeom>
        </p:spPr>
      </p:pic>
      <p:pic>
        <p:nvPicPr>
          <p:cNvPr id="11" name="Picture 10">
            <a:extLst>
              <a:ext uri="{FF2B5EF4-FFF2-40B4-BE49-F238E27FC236}">
                <a16:creationId xmlns:a16="http://schemas.microsoft.com/office/drawing/2014/main" id="{EF846087-73DF-43DE-91E6-E64EDF8B295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334" y="434873"/>
            <a:ext cx="300763" cy="252155"/>
          </a:xfrm>
          <a:prstGeom prst="rect">
            <a:avLst/>
          </a:prstGeom>
        </p:spPr>
      </p:pic>
      <p:pic>
        <p:nvPicPr>
          <p:cNvPr id="12" name="Picture 11">
            <a:extLst>
              <a:ext uri="{FF2B5EF4-FFF2-40B4-BE49-F238E27FC236}">
                <a16:creationId xmlns:a16="http://schemas.microsoft.com/office/drawing/2014/main" id="{03C1082D-8EBF-413C-A6A7-EE669A5BC56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0112" y="688265"/>
            <a:ext cx="236103" cy="245185"/>
          </a:xfrm>
          <a:prstGeom prst="rect">
            <a:avLst/>
          </a:prstGeom>
        </p:spPr>
      </p:pic>
      <p:cxnSp>
        <p:nvCxnSpPr>
          <p:cNvPr id="13" name="Straight Connector 12">
            <a:extLst>
              <a:ext uri="{FF2B5EF4-FFF2-40B4-BE49-F238E27FC236}">
                <a16:creationId xmlns:a16="http://schemas.microsoft.com/office/drawing/2014/main" id="{D4E49D51-C4E7-4FE3-A68A-D67721D2BD30}"/>
              </a:ext>
            </a:extLst>
          </p:cNvPr>
          <p:cNvCxnSpPr>
            <a:cxnSpLocks/>
          </p:cNvCxnSpPr>
          <p:nvPr userDrawn="1"/>
        </p:nvCxnSpPr>
        <p:spPr>
          <a:xfrm>
            <a:off x="0" y="1085449"/>
            <a:ext cx="9144000" cy="0"/>
          </a:xfrm>
          <a:prstGeom prst="line">
            <a:avLst/>
          </a:prstGeom>
          <a:ln>
            <a:solidFill>
              <a:srgbClr val="339AC8"/>
            </a:solidFill>
          </a:ln>
        </p:spPr>
        <p:style>
          <a:lnRef idx="1">
            <a:schemeClr val="accent1"/>
          </a:lnRef>
          <a:fillRef idx="0">
            <a:schemeClr val="accent1"/>
          </a:fillRef>
          <a:effectRef idx="0">
            <a:schemeClr val="accent1"/>
          </a:effectRef>
          <a:fontRef idx="minor">
            <a:schemeClr val="tx1"/>
          </a:fontRef>
        </p:style>
      </p:cxnSp>
      <p:sp>
        <p:nvSpPr>
          <p:cNvPr id="14" name="Text Placeholder 20">
            <a:extLst>
              <a:ext uri="{FF2B5EF4-FFF2-40B4-BE49-F238E27FC236}">
                <a16:creationId xmlns:a16="http://schemas.microsoft.com/office/drawing/2014/main" id="{DF86434C-D434-403E-BDA8-0BFB4E1DDD3F}"/>
              </a:ext>
            </a:extLst>
          </p:cNvPr>
          <p:cNvSpPr>
            <a:spLocks noGrp="1"/>
          </p:cNvSpPr>
          <p:nvPr>
            <p:ph type="body" sz="quarter" idx="13" hasCustomPrompt="1"/>
          </p:nvPr>
        </p:nvSpPr>
        <p:spPr>
          <a:xfrm>
            <a:off x="793750" y="187309"/>
            <a:ext cx="7877175" cy="744995"/>
          </a:xfrm>
        </p:spPr>
        <p:txBody>
          <a:bodyPr anchor="ctr">
            <a:normAutofit/>
          </a:bodyPr>
          <a:lstStyle>
            <a:lvl1pPr marL="0" indent="0">
              <a:spcBef>
                <a:spcPts val="300"/>
              </a:spcBef>
              <a:buNone/>
              <a:defRPr sz="3600">
                <a:solidFill>
                  <a:schemeClr val="tx1">
                    <a:lumMod val="65000"/>
                    <a:lumOff val="35000"/>
                  </a:schemeClr>
                </a:solidFill>
                <a:latin typeface="+mj-lt"/>
              </a:defRPr>
            </a:lvl1pPr>
          </a:lstStyle>
          <a:p>
            <a:pPr lvl="0"/>
            <a:r>
              <a:rPr lang="en-US" dirty="0"/>
              <a:t>Your Title Here</a:t>
            </a:r>
          </a:p>
        </p:txBody>
      </p:sp>
    </p:spTree>
    <p:extLst>
      <p:ext uri="{BB962C8B-B14F-4D97-AF65-F5344CB8AC3E}">
        <p14:creationId xmlns:p14="http://schemas.microsoft.com/office/powerpoint/2010/main" val="118403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Quality Watermark">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6CAF1E-31F0-4602-9443-C57C601A3CB4}"/>
              </a:ext>
            </a:extLst>
          </p:cNvPr>
          <p:cNvPicPr>
            <a:picLocks noChangeAspect="1"/>
          </p:cNvPicPr>
          <p:nvPr userDrawn="1"/>
        </p:nvPicPr>
        <p:blipFill>
          <a:blip r:embed="rId2"/>
          <a:stretch>
            <a:fillRect/>
          </a:stretch>
        </p:blipFill>
        <p:spPr>
          <a:xfrm>
            <a:off x="5711777" y="1099492"/>
            <a:ext cx="3432223" cy="5758508"/>
          </a:xfrm>
          <a:prstGeom prst="rect">
            <a:avLst/>
          </a:prstGeom>
        </p:spPr>
      </p:pic>
      <p:sp>
        <p:nvSpPr>
          <p:cNvPr id="6" name="Slide Number Placeholder 5"/>
          <p:cNvSpPr>
            <a:spLocks noGrp="1"/>
          </p:cNvSpPr>
          <p:nvPr>
            <p:ph type="sldNum" sz="quarter" idx="12"/>
          </p:nvPr>
        </p:nvSpPr>
        <p:spPr/>
        <p:txBody>
          <a:bodyPr/>
          <a:lstStyle/>
          <a:p>
            <a:fld id="{B001B913-5FA9-4045-BA5F-A347012273BA}" type="slidenum">
              <a:rPr lang="en-US" smtClean="0"/>
              <a:t>‹#›</a:t>
            </a:fld>
            <a:endParaRPr lang="en-US"/>
          </a:p>
        </p:txBody>
      </p:sp>
      <p:sp>
        <p:nvSpPr>
          <p:cNvPr id="7" name="Content Placeholder 2">
            <a:extLst>
              <a:ext uri="{FF2B5EF4-FFF2-40B4-BE49-F238E27FC236}">
                <a16:creationId xmlns:a16="http://schemas.microsoft.com/office/drawing/2014/main" id="{7A374DD9-62F0-4B54-91A5-63456E2A32C2}"/>
              </a:ext>
            </a:extLst>
          </p:cNvPr>
          <p:cNvSpPr>
            <a:spLocks noGrp="1"/>
          </p:cNvSpPr>
          <p:nvPr>
            <p:ph idx="1"/>
          </p:nvPr>
        </p:nvSpPr>
        <p:spPr>
          <a:xfrm>
            <a:off x="628650" y="1506997"/>
            <a:ext cx="7886700" cy="4721637"/>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48E1D4B0-708D-414F-BC62-ECA35789C4B0}"/>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01B913-5FA9-4045-BA5F-A347012273BA}" type="slidenum">
              <a:rPr lang="en-US" smtClean="0"/>
              <a:pPr/>
              <a:t>‹#›</a:t>
            </a:fld>
            <a:endParaRPr lang="en-US"/>
          </a:p>
        </p:txBody>
      </p:sp>
      <p:cxnSp>
        <p:nvCxnSpPr>
          <p:cNvPr id="10" name="Straight Connector 9">
            <a:extLst>
              <a:ext uri="{FF2B5EF4-FFF2-40B4-BE49-F238E27FC236}">
                <a16:creationId xmlns:a16="http://schemas.microsoft.com/office/drawing/2014/main" id="{E4CF0E43-0A6B-4F86-A675-C441169E93AA}"/>
              </a:ext>
            </a:extLst>
          </p:cNvPr>
          <p:cNvCxnSpPr>
            <a:cxnSpLocks/>
          </p:cNvCxnSpPr>
          <p:nvPr userDrawn="1"/>
        </p:nvCxnSpPr>
        <p:spPr>
          <a:xfrm>
            <a:off x="793484" y="188452"/>
            <a:ext cx="0" cy="744998"/>
          </a:xfrm>
          <a:prstGeom prst="line">
            <a:avLst/>
          </a:prstGeom>
          <a:ln w="38100">
            <a:solidFill>
              <a:srgbClr val="F69B2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53C3DA8-039E-4BCD-AE31-EB70138DFD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2021" y="187309"/>
            <a:ext cx="300765" cy="263592"/>
          </a:xfrm>
          <a:prstGeom prst="rect">
            <a:avLst/>
          </a:prstGeom>
        </p:spPr>
      </p:pic>
      <p:pic>
        <p:nvPicPr>
          <p:cNvPr id="12" name="Picture 11">
            <a:extLst>
              <a:ext uri="{FF2B5EF4-FFF2-40B4-BE49-F238E27FC236}">
                <a16:creationId xmlns:a16="http://schemas.microsoft.com/office/drawing/2014/main" id="{040DCB4F-5FE2-40A2-8354-047190CA50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334" y="434873"/>
            <a:ext cx="300763" cy="252155"/>
          </a:xfrm>
          <a:prstGeom prst="rect">
            <a:avLst/>
          </a:prstGeom>
        </p:spPr>
      </p:pic>
      <p:pic>
        <p:nvPicPr>
          <p:cNvPr id="13" name="Picture 12">
            <a:extLst>
              <a:ext uri="{FF2B5EF4-FFF2-40B4-BE49-F238E27FC236}">
                <a16:creationId xmlns:a16="http://schemas.microsoft.com/office/drawing/2014/main" id="{843CE68B-76FA-4DD2-90BE-BEA93D7AFA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0112" y="688265"/>
            <a:ext cx="236103" cy="245185"/>
          </a:xfrm>
          <a:prstGeom prst="rect">
            <a:avLst/>
          </a:prstGeom>
        </p:spPr>
      </p:pic>
      <p:cxnSp>
        <p:nvCxnSpPr>
          <p:cNvPr id="14" name="Straight Connector 13">
            <a:extLst>
              <a:ext uri="{FF2B5EF4-FFF2-40B4-BE49-F238E27FC236}">
                <a16:creationId xmlns:a16="http://schemas.microsoft.com/office/drawing/2014/main" id="{51522E02-A422-41E4-9169-8A1BFBC7412D}"/>
              </a:ext>
            </a:extLst>
          </p:cNvPr>
          <p:cNvCxnSpPr>
            <a:cxnSpLocks/>
          </p:cNvCxnSpPr>
          <p:nvPr userDrawn="1"/>
        </p:nvCxnSpPr>
        <p:spPr>
          <a:xfrm>
            <a:off x="0" y="1085449"/>
            <a:ext cx="9144000" cy="0"/>
          </a:xfrm>
          <a:prstGeom prst="line">
            <a:avLst/>
          </a:prstGeom>
          <a:ln>
            <a:solidFill>
              <a:srgbClr val="339AC8"/>
            </a:solidFill>
          </a:ln>
        </p:spPr>
        <p:style>
          <a:lnRef idx="1">
            <a:schemeClr val="accent1"/>
          </a:lnRef>
          <a:fillRef idx="0">
            <a:schemeClr val="accent1"/>
          </a:fillRef>
          <a:effectRef idx="0">
            <a:schemeClr val="accent1"/>
          </a:effectRef>
          <a:fontRef idx="minor">
            <a:schemeClr val="tx1"/>
          </a:fontRef>
        </p:style>
      </p:cxnSp>
      <p:sp>
        <p:nvSpPr>
          <p:cNvPr id="15" name="Text Placeholder 20">
            <a:extLst>
              <a:ext uri="{FF2B5EF4-FFF2-40B4-BE49-F238E27FC236}">
                <a16:creationId xmlns:a16="http://schemas.microsoft.com/office/drawing/2014/main" id="{C836B76B-F7E1-4629-8116-0C8837912779}"/>
              </a:ext>
            </a:extLst>
          </p:cNvPr>
          <p:cNvSpPr>
            <a:spLocks noGrp="1"/>
          </p:cNvSpPr>
          <p:nvPr>
            <p:ph type="body" sz="quarter" idx="13" hasCustomPrompt="1"/>
          </p:nvPr>
        </p:nvSpPr>
        <p:spPr>
          <a:xfrm>
            <a:off x="793750" y="187309"/>
            <a:ext cx="7877175" cy="744995"/>
          </a:xfrm>
        </p:spPr>
        <p:txBody>
          <a:bodyPr anchor="ctr">
            <a:normAutofit/>
          </a:bodyPr>
          <a:lstStyle>
            <a:lvl1pPr marL="0" indent="0">
              <a:spcBef>
                <a:spcPts val="300"/>
              </a:spcBef>
              <a:buNone/>
              <a:defRPr sz="3600">
                <a:solidFill>
                  <a:schemeClr val="tx1">
                    <a:lumMod val="65000"/>
                    <a:lumOff val="35000"/>
                  </a:schemeClr>
                </a:solidFill>
                <a:latin typeface="+mj-lt"/>
              </a:defRPr>
            </a:lvl1pPr>
          </a:lstStyle>
          <a:p>
            <a:pPr lvl="0"/>
            <a:r>
              <a:rPr lang="en-US" dirty="0"/>
              <a:t>Your Title Here</a:t>
            </a:r>
          </a:p>
        </p:txBody>
      </p:sp>
    </p:spTree>
    <p:extLst>
      <p:ext uri="{BB962C8B-B14F-4D97-AF65-F5344CB8AC3E}">
        <p14:creationId xmlns:p14="http://schemas.microsoft.com/office/powerpoint/2010/main" val="259274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Two Columns/Quality Watermar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438E99-0FBE-40DF-8B33-E0BDFA377AB4}"/>
              </a:ext>
            </a:extLst>
          </p:cNvPr>
          <p:cNvPicPr>
            <a:picLocks noChangeAspect="1"/>
          </p:cNvPicPr>
          <p:nvPr userDrawn="1"/>
        </p:nvPicPr>
        <p:blipFill>
          <a:blip r:embed="rId2"/>
          <a:stretch>
            <a:fillRect/>
          </a:stretch>
        </p:blipFill>
        <p:spPr>
          <a:xfrm>
            <a:off x="5711777" y="1099492"/>
            <a:ext cx="3432223" cy="5758508"/>
          </a:xfrm>
          <a:prstGeom prst="rect">
            <a:avLst/>
          </a:prstGeom>
        </p:spPr>
      </p:pic>
      <p:sp>
        <p:nvSpPr>
          <p:cNvPr id="8" name="Content Placeholder 2">
            <a:extLst>
              <a:ext uri="{FF2B5EF4-FFF2-40B4-BE49-F238E27FC236}">
                <a16:creationId xmlns:a16="http://schemas.microsoft.com/office/drawing/2014/main" id="{5CF325D0-7ABA-4FFB-B451-3080886241B3}"/>
              </a:ext>
            </a:extLst>
          </p:cNvPr>
          <p:cNvSpPr>
            <a:spLocks noGrp="1"/>
          </p:cNvSpPr>
          <p:nvPr>
            <p:ph sz="half" idx="1"/>
          </p:nvPr>
        </p:nvSpPr>
        <p:spPr>
          <a:xfrm>
            <a:off x="628650" y="1459865"/>
            <a:ext cx="3886200" cy="4741430"/>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A2D3B85E-5BCB-432C-A0BF-6C63FAF0C8BD}"/>
              </a:ext>
            </a:extLst>
          </p:cNvPr>
          <p:cNvSpPr>
            <a:spLocks noGrp="1"/>
          </p:cNvSpPr>
          <p:nvPr>
            <p:ph sz="half" idx="2"/>
          </p:nvPr>
        </p:nvSpPr>
        <p:spPr>
          <a:xfrm>
            <a:off x="4629150" y="1459865"/>
            <a:ext cx="3886200" cy="4741430"/>
          </a:xfrm>
        </p:spPr>
        <p:txBody>
          <a:bodyPr>
            <a:normAutofit/>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5E93ED02-F08A-4BD3-8FCA-166D8706F7D3}"/>
              </a:ext>
            </a:extLst>
          </p:cNvPr>
          <p:cNvSpPr>
            <a:spLocks noGrp="1"/>
          </p:cNvSpPr>
          <p:nvPr>
            <p:ph type="sldNum" sz="quarter" idx="12"/>
          </p:nvPr>
        </p:nvSpPr>
        <p:spPr>
          <a:xfrm>
            <a:off x="6457950" y="6356351"/>
            <a:ext cx="2057400" cy="365125"/>
          </a:xfrm>
        </p:spPr>
        <p:txBody>
          <a:bodyPr/>
          <a:lstStyle/>
          <a:p>
            <a:fld id="{B001B913-5FA9-4045-BA5F-A347012273BA}" type="slidenum">
              <a:rPr lang="en-US" smtClean="0"/>
              <a:t>‹#›</a:t>
            </a:fld>
            <a:endParaRPr lang="en-US"/>
          </a:p>
        </p:txBody>
      </p:sp>
      <p:cxnSp>
        <p:nvCxnSpPr>
          <p:cNvPr id="12" name="Straight Connector 11">
            <a:extLst>
              <a:ext uri="{FF2B5EF4-FFF2-40B4-BE49-F238E27FC236}">
                <a16:creationId xmlns:a16="http://schemas.microsoft.com/office/drawing/2014/main" id="{BBC35723-B5AE-4125-882F-49BDDC43305F}"/>
              </a:ext>
            </a:extLst>
          </p:cNvPr>
          <p:cNvCxnSpPr>
            <a:cxnSpLocks/>
          </p:cNvCxnSpPr>
          <p:nvPr userDrawn="1"/>
        </p:nvCxnSpPr>
        <p:spPr>
          <a:xfrm>
            <a:off x="793484" y="188452"/>
            <a:ext cx="0" cy="744998"/>
          </a:xfrm>
          <a:prstGeom prst="line">
            <a:avLst/>
          </a:prstGeom>
          <a:ln w="38100">
            <a:solidFill>
              <a:srgbClr val="F69B2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0828937-AEE5-446F-BE54-C0C6EE1703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2021" y="187309"/>
            <a:ext cx="300765" cy="263592"/>
          </a:xfrm>
          <a:prstGeom prst="rect">
            <a:avLst/>
          </a:prstGeom>
        </p:spPr>
      </p:pic>
      <p:pic>
        <p:nvPicPr>
          <p:cNvPr id="14" name="Picture 13">
            <a:extLst>
              <a:ext uri="{FF2B5EF4-FFF2-40B4-BE49-F238E27FC236}">
                <a16:creationId xmlns:a16="http://schemas.microsoft.com/office/drawing/2014/main" id="{54CBEC24-01E0-4670-8B88-255A9E0B3D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334" y="434873"/>
            <a:ext cx="300763" cy="252155"/>
          </a:xfrm>
          <a:prstGeom prst="rect">
            <a:avLst/>
          </a:prstGeom>
        </p:spPr>
      </p:pic>
      <p:pic>
        <p:nvPicPr>
          <p:cNvPr id="15" name="Picture 14">
            <a:extLst>
              <a:ext uri="{FF2B5EF4-FFF2-40B4-BE49-F238E27FC236}">
                <a16:creationId xmlns:a16="http://schemas.microsoft.com/office/drawing/2014/main" id="{2F4CAA9C-0895-434C-BB3C-24FF5814111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0112" y="688265"/>
            <a:ext cx="236103" cy="245185"/>
          </a:xfrm>
          <a:prstGeom prst="rect">
            <a:avLst/>
          </a:prstGeom>
        </p:spPr>
      </p:pic>
      <p:cxnSp>
        <p:nvCxnSpPr>
          <p:cNvPr id="16" name="Straight Connector 15">
            <a:extLst>
              <a:ext uri="{FF2B5EF4-FFF2-40B4-BE49-F238E27FC236}">
                <a16:creationId xmlns:a16="http://schemas.microsoft.com/office/drawing/2014/main" id="{C33228D9-8C6B-4307-B05B-A6AE24C8EF62}"/>
              </a:ext>
            </a:extLst>
          </p:cNvPr>
          <p:cNvCxnSpPr>
            <a:cxnSpLocks/>
          </p:cNvCxnSpPr>
          <p:nvPr userDrawn="1"/>
        </p:nvCxnSpPr>
        <p:spPr>
          <a:xfrm>
            <a:off x="0" y="1085449"/>
            <a:ext cx="9144000" cy="0"/>
          </a:xfrm>
          <a:prstGeom prst="line">
            <a:avLst/>
          </a:prstGeom>
          <a:ln>
            <a:solidFill>
              <a:srgbClr val="339AC8"/>
            </a:solidFill>
          </a:ln>
        </p:spPr>
        <p:style>
          <a:lnRef idx="1">
            <a:schemeClr val="accent1"/>
          </a:lnRef>
          <a:fillRef idx="0">
            <a:schemeClr val="accent1"/>
          </a:fillRef>
          <a:effectRef idx="0">
            <a:schemeClr val="accent1"/>
          </a:effectRef>
          <a:fontRef idx="minor">
            <a:schemeClr val="tx1"/>
          </a:fontRef>
        </p:style>
      </p:cxnSp>
      <p:sp>
        <p:nvSpPr>
          <p:cNvPr id="17" name="Text Placeholder 20">
            <a:extLst>
              <a:ext uri="{FF2B5EF4-FFF2-40B4-BE49-F238E27FC236}">
                <a16:creationId xmlns:a16="http://schemas.microsoft.com/office/drawing/2014/main" id="{AD8CEEAA-14BF-488A-ADF2-5EDD3230E82C}"/>
              </a:ext>
            </a:extLst>
          </p:cNvPr>
          <p:cNvSpPr>
            <a:spLocks noGrp="1"/>
          </p:cNvSpPr>
          <p:nvPr>
            <p:ph type="body" sz="quarter" idx="13" hasCustomPrompt="1"/>
          </p:nvPr>
        </p:nvSpPr>
        <p:spPr>
          <a:xfrm>
            <a:off x="793750" y="187309"/>
            <a:ext cx="7877175" cy="744995"/>
          </a:xfrm>
        </p:spPr>
        <p:txBody>
          <a:bodyPr anchor="ctr">
            <a:normAutofit/>
          </a:bodyPr>
          <a:lstStyle>
            <a:lvl1pPr marL="0" indent="0">
              <a:spcBef>
                <a:spcPts val="300"/>
              </a:spcBef>
              <a:buNone/>
              <a:defRPr sz="3600">
                <a:solidFill>
                  <a:schemeClr val="tx1">
                    <a:lumMod val="65000"/>
                    <a:lumOff val="35000"/>
                  </a:schemeClr>
                </a:solidFill>
                <a:latin typeface="+mj-lt"/>
              </a:defRPr>
            </a:lvl1pPr>
          </a:lstStyle>
          <a:p>
            <a:pPr lvl="0"/>
            <a:r>
              <a:rPr lang="en-US" dirty="0"/>
              <a:t>Your Title Here</a:t>
            </a:r>
          </a:p>
        </p:txBody>
      </p:sp>
    </p:spTree>
    <p:extLst>
      <p:ext uri="{BB962C8B-B14F-4D97-AF65-F5344CB8AC3E}">
        <p14:creationId xmlns:p14="http://schemas.microsoft.com/office/powerpoint/2010/main" val="68087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3B9A7-C333-49F6-9C77-D39E65A91BA5}" type="datetimeFigureOut">
              <a:rPr lang="en-US" smtClean="0"/>
              <a:t>11/17/2020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1B913-5FA9-4045-BA5F-A347012273BA}" type="slidenum">
              <a:rPr lang="en-US" smtClean="0"/>
              <a:t>‹#›</a:t>
            </a:fld>
            <a:endParaRPr lang="en-US"/>
          </a:p>
        </p:txBody>
      </p:sp>
    </p:spTree>
    <p:extLst>
      <p:ext uri="{BB962C8B-B14F-4D97-AF65-F5344CB8AC3E}">
        <p14:creationId xmlns:p14="http://schemas.microsoft.com/office/powerpoint/2010/main" val="1207807933"/>
      </p:ext>
    </p:extLst>
  </p:cSld>
  <p:clrMap bg1="lt1" tx1="dk1" bg2="lt2" tx2="dk2" accent1="accent1" accent2="accent2" accent3="accent3" accent4="accent4" accent5="accent5" accent6="accent6" hlink="hlink" folHlink="folHlink"/>
  <p:sldLayoutIdLst>
    <p:sldLayoutId id="2147483681" r:id="rId1"/>
    <p:sldLayoutId id="2147483680" r:id="rId2"/>
    <p:sldLayoutId id="2147483661" r:id="rId3"/>
    <p:sldLayoutId id="2147483672" r:id="rId4"/>
    <p:sldLayoutId id="2147483673" r:id="rId5"/>
    <p:sldLayoutId id="2147483662" r:id="rId6"/>
    <p:sldLayoutId id="2147483664" r:id="rId7"/>
    <p:sldLayoutId id="2147483674" r:id="rId8"/>
    <p:sldLayoutId id="2147483676" r:id="rId9"/>
    <p:sldLayoutId id="2147483675" r:id="rId10"/>
    <p:sldLayoutId id="214748367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slides/_rels/slide4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512F01E-0D75-4D86-B937-7050911CAA83}"/>
              </a:ext>
            </a:extLst>
          </p:cNvPr>
          <p:cNvSpPr>
            <a:spLocks noGrp="1"/>
          </p:cNvSpPr>
          <p:nvPr>
            <p:ph sz="quarter" idx="10"/>
          </p:nvPr>
        </p:nvSpPr>
        <p:spPr>
          <a:xfrm>
            <a:off x="4031298" y="3143429"/>
            <a:ext cx="4364557" cy="681536"/>
          </a:xfrm>
        </p:spPr>
        <p:txBody>
          <a:bodyPr/>
          <a:lstStyle/>
          <a:p>
            <a:r>
              <a:rPr lang="en-US" dirty="0">
                <a:solidFill>
                  <a:srgbClr val="595959"/>
                </a:solidFill>
              </a:rPr>
              <a:t>Intercultural Skills for Global Success</a:t>
            </a:r>
          </a:p>
        </p:txBody>
      </p:sp>
      <p:cxnSp>
        <p:nvCxnSpPr>
          <p:cNvPr id="6" name="Straight Connector 5">
            <a:extLst>
              <a:ext uri="{FF2B5EF4-FFF2-40B4-BE49-F238E27FC236}">
                <a16:creationId xmlns:a16="http://schemas.microsoft.com/office/drawing/2014/main" id="{AF8E9764-3CA9-4B93-9FA2-800CBBAFE32A}"/>
              </a:ext>
            </a:extLst>
          </p:cNvPr>
          <p:cNvCxnSpPr>
            <a:cxnSpLocks/>
          </p:cNvCxnSpPr>
          <p:nvPr/>
        </p:nvCxnSpPr>
        <p:spPr>
          <a:xfrm>
            <a:off x="4031298" y="2674374"/>
            <a:ext cx="0" cy="168131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37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9D4405D-05AE-4F28-867B-C00BF58585D2}"/>
              </a:ext>
            </a:extLst>
          </p:cNvPr>
          <p:cNvSpPr>
            <a:spLocks noGrp="1"/>
          </p:cNvSpPr>
          <p:nvPr>
            <p:ph type="body" sz="quarter" idx="13"/>
          </p:nvPr>
        </p:nvSpPr>
        <p:spPr>
          <a:xfrm>
            <a:off x="793750" y="187309"/>
            <a:ext cx="7877175" cy="744995"/>
          </a:xfrm>
        </p:spPr>
        <p:txBody>
          <a:bodyPr/>
          <a:lstStyle/>
          <a:p>
            <a:r>
              <a:rPr lang="en-US" dirty="0"/>
              <a:t>Perception</a:t>
            </a:r>
          </a:p>
        </p:txBody>
      </p:sp>
      <p:sp>
        <p:nvSpPr>
          <p:cNvPr id="5" name="Content Placeholder 1">
            <a:extLst>
              <a:ext uri="{FF2B5EF4-FFF2-40B4-BE49-F238E27FC236}">
                <a16:creationId xmlns:a16="http://schemas.microsoft.com/office/drawing/2014/main" id="{A88B247E-CADB-4842-B06D-7532FD22D0BC}"/>
              </a:ext>
            </a:extLst>
          </p:cNvPr>
          <p:cNvSpPr txBox="1">
            <a:spLocks/>
          </p:cNvSpPr>
          <p:nvPr/>
        </p:nvSpPr>
        <p:spPr>
          <a:xfrm>
            <a:off x="-865018" y="5511716"/>
            <a:ext cx="7498912" cy="770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800" dirty="0"/>
              <a:t>USA = Pest    China = Pet       </a:t>
            </a:r>
          </a:p>
          <a:p>
            <a:pPr marL="0" indent="0" algn="ctr">
              <a:buFont typeface="Arial" panose="020B0604020202020204" pitchFamily="34" charset="0"/>
              <a:buNone/>
            </a:pPr>
            <a:r>
              <a:rPr lang="en-US" altLang="en-US" sz="2800" dirty="0"/>
              <a:t>Thailand = Appetizer</a:t>
            </a:r>
          </a:p>
        </p:txBody>
      </p:sp>
      <p:sp>
        <p:nvSpPr>
          <p:cNvPr id="6" name="Content Placeholder 1">
            <a:extLst>
              <a:ext uri="{FF2B5EF4-FFF2-40B4-BE49-F238E27FC236}">
                <a16:creationId xmlns:a16="http://schemas.microsoft.com/office/drawing/2014/main" id="{97C1B0DE-39B1-479E-B394-2C8E2F8295E1}"/>
              </a:ext>
            </a:extLst>
          </p:cNvPr>
          <p:cNvSpPr txBox="1">
            <a:spLocks/>
          </p:cNvSpPr>
          <p:nvPr/>
        </p:nvSpPr>
        <p:spPr bwMode="auto">
          <a:xfrm>
            <a:off x="484742" y="4069145"/>
            <a:ext cx="4679362" cy="82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400" b="1" i="1" dirty="0">
                <a:solidFill>
                  <a:srgbClr val="F69B29"/>
                </a:solidFill>
              </a:rPr>
              <a:t>“We don’t see things the way they are-we see things the way we are.” -Ana</a:t>
            </a:r>
            <a:r>
              <a:rPr lang="el-GR" altLang="en-US" sz="2400" b="1" i="1" dirty="0">
                <a:solidFill>
                  <a:srgbClr val="F69B29"/>
                </a:solidFill>
              </a:rPr>
              <a:t>ϊ</a:t>
            </a:r>
            <a:r>
              <a:rPr lang="en-US" altLang="en-US" sz="2400" b="1" i="1" dirty="0">
                <a:solidFill>
                  <a:srgbClr val="F69B29"/>
                </a:solidFill>
              </a:rPr>
              <a:t>s Nin</a:t>
            </a:r>
          </a:p>
        </p:txBody>
      </p:sp>
      <p:pic>
        <p:nvPicPr>
          <p:cNvPr id="7" name="Picture 2" descr="grasshopper">
            <a:extLst>
              <a:ext uri="{FF2B5EF4-FFF2-40B4-BE49-F238E27FC236}">
                <a16:creationId xmlns:a16="http://schemas.microsoft.com/office/drawing/2014/main" id="{D135AE7C-97F0-468D-B8D1-9CA0A22064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742" y="1512530"/>
            <a:ext cx="4683220" cy="2227233"/>
          </a:xfrm>
          <a:prstGeom prst="rect">
            <a:avLst/>
          </a:prstGeom>
          <a:noFill/>
          <a:ln>
            <a:noFill/>
          </a:ln>
          <a:effectLst>
            <a:outerShdw blurRad="127000" dist="1524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60326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F441F2-3E99-43C2-9CC3-5866DC4F96E1}"/>
              </a:ext>
            </a:extLst>
          </p:cNvPr>
          <p:cNvSpPr>
            <a:spLocks noGrp="1"/>
          </p:cNvSpPr>
          <p:nvPr>
            <p:ph type="body" sz="quarter" idx="13"/>
          </p:nvPr>
        </p:nvSpPr>
        <p:spPr>
          <a:xfrm>
            <a:off x="793750" y="187309"/>
            <a:ext cx="7877175" cy="744995"/>
          </a:xfrm>
        </p:spPr>
        <p:txBody>
          <a:bodyPr/>
          <a:lstStyle/>
          <a:p>
            <a:r>
              <a:rPr lang="en-US" dirty="0"/>
              <a:t>Stereotypes</a:t>
            </a:r>
          </a:p>
        </p:txBody>
      </p:sp>
      <p:sp>
        <p:nvSpPr>
          <p:cNvPr id="5" name="Content Placeholder 1">
            <a:extLst>
              <a:ext uri="{FF2B5EF4-FFF2-40B4-BE49-F238E27FC236}">
                <a16:creationId xmlns:a16="http://schemas.microsoft.com/office/drawing/2014/main" id="{62A129A8-79C0-4721-B5C4-B82EFB419590}"/>
              </a:ext>
            </a:extLst>
          </p:cNvPr>
          <p:cNvSpPr>
            <a:spLocks noGrp="1"/>
          </p:cNvSpPr>
          <p:nvPr>
            <p:ph idx="1"/>
          </p:nvPr>
        </p:nvSpPr>
        <p:spPr>
          <a:xfrm>
            <a:off x="793750" y="1506378"/>
            <a:ext cx="3869690" cy="2628667"/>
          </a:xfrm>
        </p:spPr>
        <p:txBody>
          <a:bodyPr>
            <a:normAutofit/>
          </a:bodyPr>
          <a:lstStyle/>
          <a:p>
            <a:r>
              <a:rPr lang="en-US" altLang="en-US" sz="2800" dirty="0"/>
              <a:t>Rigid, fixed</a:t>
            </a:r>
          </a:p>
          <a:p>
            <a:r>
              <a:rPr lang="en-US" altLang="en-US" sz="2800" dirty="0"/>
              <a:t>Oversimplified</a:t>
            </a:r>
          </a:p>
          <a:p>
            <a:r>
              <a:rPr lang="en-US" altLang="en-US" sz="2800" dirty="0"/>
              <a:t>Put people in a box</a:t>
            </a:r>
          </a:p>
          <a:p>
            <a:r>
              <a:rPr lang="en-US" altLang="en-US" sz="2800" dirty="0"/>
              <a:t>Negative</a:t>
            </a:r>
          </a:p>
        </p:txBody>
      </p:sp>
      <p:sp>
        <p:nvSpPr>
          <p:cNvPr id="6" name="Content Placeholder 1">
            <a:extLst>
              <a:ext uri="{FF2B5EF4-FFF2-40B4-BE49-F238E27FC236}">
                <a16:creationId xmlns:a16="http://schemas.microsoft.com/office/drawing/2014/main" id="{5BF31FB0-FB4A-4EE2-9C7F-7A5F425621B1}"/>
              </a:ext>
            </a:extLst>
          </p:cNvPr>
          <p:cNvSpPr txBox="1">
            <a:spLocks/>
          </p:cNvSpPr>
          <p:nvPr/>
        </p:nvSpPr>
        <p:spPr bwMode="auto">
          <a:xfrm>
            <a:off x="4095750" y="1656156"/>
            <a:ext cx="436571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400" b="1" i="1" dirty="0">
                <a:solidFill>
                  <a:srgbClr val="F69B29"/>
                </a:solidFill>
              </a:rPr>
              <a:t>“Americans are self-centered and don’t care about others.”</a:t>
            </a:r>
          </a:p>
        </p:txBody>
      </p:sp>
      <p:sp>
        <p:nvSpPr>
          <p:cNvPr id="7" name="Rectangle 5">
            <a:extLst>
              <a:ext uri="{FF2B5EF4-FFF2-40B4-BE49-F238E27FC236}">
                <a16:creationId xmlns:a16="http://schemas.microsoft.com/office/drawing/2014/main" id="{EBD163A5-2F1F-49D1-8D9D-1133566DCC52}"/>
              </a:ext>
            </a:extLst>
          </p:cNvPr>
          <p:cNvSpPr>
            <a:spLocks noChangeArrowheads="1"/>
          </p:cNvSpPr>
          <p:nvPr/>
        </p:nvSpPr>
        <p:spPr bwMode="auto">
          <a:xfrm>
            <a:off x="4317999" y="2598003"/>
            <a:ext cx="37399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ct val="30000"/>
              </a:spcAft>
            </a:pPr>
            <a:r>
              <a:rPr lang="en-US" altLang="en-US" sz="2400" b="1" i="1" dirty="0">
                <a:solidFill>
                  <a:srgbClr val="00B0F0"/>
                </a:solidFill>
              </a:rPr>
              <a:t>“The Chinese never give you a straight answer.”</a:t>
            </a:r>
          </a:p>
        </p:txBody>
      </p:sp>
      <p:pic>
        <p:nvPicPr>
          <p:cNvPr id="8" name="Picture 7">
            <a:extLst>
              <a:ext uri="{FF2B5EF4-FFF2-40B4-BE49-F238E27FC236}">
                <a16:creationId xmlns:a16="http://schemas.microsoft.com/office/drawing/2014/main" id="{4CE8BE13-EB23-4316-BE41-E18629BDC6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731"/>
          <a:stretch/>
        </p:blipFill>
        <p:spPr>
          <a:xfrm>
            <a:off x="0" y="3769360"/>
            <a:ext cx="9215120" cy="3088640"/>
          </a:xfrm>
          <a:prstGeom prst="rect">
            <a:avLst/>
          </a:prstGeom>
        </p:spPr>
      </p:pic>
    </p:spTree>
    <p:extLst>
      <p:ext uri="{BB962C8B-B14F-4D97-AF65-F5344CB8AC3E}">
        <p14:creationId xmlns:p14="http://schemas.microsoft.com/office/powerpoint/2010/main" val="86476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5DF25B-0A37-4464-B20E-75D54D52FDCB}"/>
              </a:ext>
            </a:extLst>
          </p:cNvPr>
          <p:cNvSpPr>
            <a:spLocks noGrp="1"/>
          </p:cNvSpPr>
          <p:nvPr>
            <p:ph type="body" sz="quarter" idx="13"/>
          </p:nvPr>
        </p:nvSpPr>
        <p:spPr>
          <a:xfrm>
            <a:off x="793750" y="187309"/>
            <a:ext cx="7877175" cy="744995"/>
          </a:xfrm>
        </p:spPr>
        <p:txBody>
          <a:bodyPr/>
          <a:lstStyle/>
          <a:p>
            <a:r>
              <a:rPr lang="en-US" dirty="0"/>
              <a:t>Generalizations</a:t>
            </a:r>
          </a:p>
        </p:txBody>
      </p:sp>
      <p:sp>
        <p:nvSpPr>
          <p:cNvPr id="5" name="Content Placeholder 1">
            <a:extLst>
              <a:ext uri="{FF2B5EF4-FFF2-40B4-BE49-F238E27FC236}">
                <a16:creationId xmlns:a16="http://schemas.microsoft.com/office/drawing/2014/main" id="{758CD5BD-713D-4D52-AD94-2203F08BBC6F}"/>
              </a:ext>
            </a:extLst>
          </p:cNvPr>
          <p:cNvSpPr>
            <a:spLocks noGrp="1"/>
          </p:cNvSpPr>
          <p:nvPr>
            <p:ph idx="1"/>
          </p:nvPr>
        </p:nvSpPr>
        <p:spPr>
          <a:xfrm>
            <a:off x="457200" y="1600200"/>
            <a:ext cx="8229600" cy="4525963"/>
          </a:xfrm>
        </p:spPr>
        <p:txBody>
          <a:bodyPr>
            <a:normAutofit/>
          </a:bodyPr>
          <a:lstStyle/>
          <a:p>
            <a:pPr>
              <a:lnSpc>
                <a:spcPct val="150000"/>
              </a:lnSpc>
            </a:pPr>
            <a:r>
              <a:rPr lang="en-US" altLang="en-US" sz="2800" dirty="0"/>
              <a:t>Fluid, flexible</a:t>
            </a:r>
          </a:p>
          <a:p>
            <a:pPr>
              <a:lnSpc>
                <a:spcPct val="150000"/>
              </a:lnSpc>
            </a:pPr>
            <a:r>
              <a:rPr lang="en-US" altLang="en-US" sz="2800" dirty="0"/>
              <a:t>Allow for individual differences</a:t>
            </a:r>
          </a:p>
          <a:p>
            <a:pPr>
              <a:lnSpc>
                <a:spcPct val="150000"/>
              </a:lnSpc>
            </a:pPr>
            <a:r>
              <a:rPr lang="en-US" altLang="en-US" sz="2800" dirty="0"/>
              <a:t>Backed by research</a:t>
            </a:r>
          </a:p>
          <a:p>
            <a:pPr>
              <a:lnSpc>
                <a:spcPct val="150000"/>
              </a:lnSpc>
            </a:pPr>
            <a:r>
              <a:rPr lang="en-US" altLang="en-US" sz="2800" dirty="0"/>
              <a:t>Tools for understanding</a:t>
            </a:r>
          </a:p>
        </p:txBody>
      </p:sp>
      <p:sp>
        <p:nvSpPr>
          <p:cNvPr id="6" name="Content Placeholder 1">
            <a:extLst>
              <a:ext uri="{FF2B5EF4-FFF2-40B4-BE49-F238E27FC236}">
                <a16:creationId xmlns:a16="http://schemas.microsoft.com/office/drawing/2014/main" id="{1551B20D-CD0A-4A0B-ABA9-6C3831BE7A1E}"/>
              </a:ext>
            </a:extLst>
          </p:cNvPr>
          <p:cNvSpPr txBox="1">
            <a:spLocks/>
          </p:cNvSpPr>
          <p:nvPr/>
        </p:nvSpPr>
        <p:spPr bwMode="auto">
          <a:xfrm>
            <a:off x="228600" y="4876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400" i="1" dirty="0">
                <a:solidFill>
                  <a:srgbClr val="F69B29"/>
                </a:solidFill>
              </a:rPr>
              <a:t>“</a:t>
            </a:r>
            <a:r>
              <a:rPr lang="en-US" altLang="en-US" sz="2400" b="1" i="1" dirty="0">
                <a:solidFill>
                  <a:srgbClr val="F69B29"/>
                </a:solidFill>
              </a:rPr>
              <a:t>Americans tend to be individualistic and task-oriented.”</a:t>
            </a:r>
          </a:p>
        </p:txBody>
      </p:sp>
      <p:sp>
        <p:nvSpPr>
          <p:cNvPr id="7" name="Rectangle 5">
            <a:extLst>
              <a:ext uri="{FF2B5EF4-FFF2-40B4-BE49-F238E27FC236}">
                <a16:creationId xmlns:a16="http://schemas.microsoft.com/office/drawing/2014/main" id="{B3BAC34D-3D0F-4068-B8A9-B8FF52100987}"/>
              </a:ext>
            </a:extLst>
          </p:cNvPr>
          <p:cNvSpPr>
            <a:spLocks noChangeArrowheads="1"/>
          </p:cNvSpPr>
          <p:nvPr/>
        </p:nvSpPr>
        <p:spPr bwMode="auto">
          <a:xfrm>
            <a:off x="876300" y="5410200"/>
            <a:ext cx="7239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2400"/>
              </a:spcBef>
            </a:pPr>
            <a:r>
              <a:rPr lang="en-US" altLang="en-US" sz="2400" b="1" i="1" dirty="0">
                <a:solidFill>
                  <a:srgbClr val="00B0F0"/>
                </a:solidFill>
              </a:rPr>
              <a:t>“Most Chinese practice indirect communication to help others save face.”</a:t>
            </a:r>
          </a:p>
        </p:txBody>
      </p:sp>
      <p:pic>
        <p:nvPicPr>
          <p:cNvPr id="8" name="Graphic 7" descr="Target Audience">
            <a:extLst>
              <a:ext uri="{FF2B5EF4-FFF2-40B4-BE49-F238E27FC236}">
                <a16:creationId xmlns:a16="http://schemas.microsoft.com/office/drawing/2014/main" id="{09196BCE-74EA-4AD2-8883-CE8C05E9B3C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66410" y="1626474"/>
            <a:ext cx="2895600" cy="2895600"/>
          </a:xfrm>
          <a:prstGeom prst="rect">
            <a:avLst/>
          </a:prstGeom>
        </p:spPr>
      </p:pic>
      <p:sp>
        <p:nvSpPr>
          <p:cNvPr id="9" name="Flowchart: Connector 8">
            <a:extLst>
              <a:ext uri="{FF2B5EF4-FFF2-40B4-BE49-F238E27FC236}">
                <a16:creationId xmlns:a16="http://schemas.microsoft.com/office/drawing/2014/main" id="{6FC7D9D6-E9B4-463E-BA0B-DAF5F8108F56}"/>
              </a:ext>
            </a:extLst>
          </p:cNvPr>
          <p:cNvSpPr/>
          <p:nvPr/>
        </p:nvSpPr>
        <p:spPr>
          <a:xfrm>
            <a:off x="5566410" y="1658144"/>
            <a:ext cx="2954020" cy="2895600"/>
          </a:xfrm>
          <a:prstGeom prst="flowChartConnector">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668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B48ED497-8BD8-4F54-BDBC-E1B4E8A2E6F7}"/>
              </a:ext>
            </a:extLst>
          </p:cNvPr>
          <p:cNvSpPr>
            <a:spLocks noGrp="1"/>
          </p:cNvSpPr>
          <p:nvPr>
            <p:ph idx="1"/>
          </p:nvPr>
        </p:nvSpPr>
        <p:spPr/>
        <p:txBody>
          <a:bodyPr/>
          <a:lstStyle/>
          <a:p>
            <a:pPr>
              <a:buClr>
                <a:srgbClr val="000066"/>
              </a:buClr>
            </a:pPr>
            <a:r>
              <a:rPr lang="en-US" altLang="en-US" b="1" dirty="0">
                <a:solidFill>
                  <a:srgbClr val="F69B29"/>
                </a:solidFill>
              </a:rPr>
              <a:t>Learned</a:t>
            </a:r>
            <a:r>
              <a:rPr lang="en-US" altLang="en-US" dirty="0">
                <a:solidFill>
                  <a:srgbClr val="F69B29"/>
                </a:solidFill>
              </a:rPr>
              <a:t> </a:t>
            </a:r>
            <a:r>
              <a:rPr lang="en-US" altLang="en-US" dirty="0"/>
              <a:t>and</a:t>
            </a:r>
            <a:r>
              <a:rPr lang="en-US" altLang="en-US" dirty="0">
                <a:solidFill>
                  <a:srgbClr val="F69B29"/>
                </a:solidFill>
              </a:rPr>
              <a:t> </a:t>
            </a:r>
            <a:r>
              <a:rPr lang="en-US" altLang="en-US" b="1" dirty="0">
                <a:solidFill>
                  <a:srgbClr val="F69B29"/>
                </a:solidFill>
              </a:rPr>
              <a:t>shared </a:t>
            </a:r>
            <a:r>
              <a:rPr lang="en-US" altLang="en-US" dirty="0"/>
              <a:t>ways of thinking, feeling, communicating, </a:t>
            </a:r>
            <a:r>
              <a:rPr lang="en-US" altLang="en-US" b="1" dirty="0">
                <a:solidFill>
                  <a:srgbClr val="F69B29"/>
                </a:solidFill>
              </a:rPr>
              <a:t>behaving</a:t>
            </a:r>
            <a:r>
              <a:rPr lang="en-US" altLang="en-US" dirty="0"/>
              <a:t>, working</a:t>
            </a:r>
          </a:p>
          <a:p>
            <a:r>
              <a:rPr lang="en-US" altLang="en-US" dirty="0"/>
              <a:t>Differentiates </a:t>
            </a:r>
            <a:r>
              <a:rPr lang="en-US" altLang="en-US" b="1" dirty="0">
                <a:solidFill>
                  <a:srgbClr val="F69B29"/>
                </a:solidFill>
              </a:rPr>
              <a:t>teams</a:t>
            </a:r>
            <a:r>
              <a:rPr lang="en-US" altLang="en-US" dirty="0"/>
              <a:t>, companies and nations from one another</a:t>
            </a:r>
          </a:p>
          <a:p>
            <a:r>
              <a:rPr lang="en-US" altLang="en-US" dirty="0"/>
              <a:t>Shapes and develops our </a:t>
            </a:r>
            <a:r>
              <a:rPr lang="en-US" altLang="en-US" b="1" dirty="0">
                <a:solidFill>
                  <a:srgbClr val="F69B29"/>
                </a:solidFill>
              </a:rPr>
              <a:t>viewpoints</a:t>
            </a:r>
          </a:p>
          <a:p>
            <a:r>
              <a:rPr lang="en-US" altLang="en-US" dirty="0"/>
              <a:t>Filter through which we see the </a:t>
            </a:r>
            <a:r>
              <a:rPr lang="en-US" altLang="en-US" b="1" dirty="0">
                <a:solidFill>
                  <a:srgbClr val="F69B29"/>
                </a:solidFill>
              </a:rPr>
              <a:t>world</a:t>
            </a:r>
            <a:r>
              <a:rPr lang="en-US" altLang="en-US" dirty="0"/>
              <a:t> and the </a:t>
            </a:r>
            <a:r>
              <a:rPr lang="en-US" altLang="en-US" b="1" dirty="0">
                <a:solidFill>
                  <a:srgbClr val="F69B29"/>
                </a:solidFill>
              </a:rPr>
              <a:t>workplace</a:t>
            </a:r>
          </a:p>
        </p:txBody>
      </p:sp>
      <p:sp>
        <p:nvSpPr>
          <p:cNvPr id="4" name="Text Placeholder 3">
            <a:extLst>
              <a:ext uri="{FF2B5EF4-FFF2-40B4-BE49-F238E27FC236}">
                <a16:creationId xmlns:a16="http://schemas.microsoft.com/office/drawing/2014/main" id="{F2C83DB7-ECDF-45FB-8D32-B91D1A317496}"/>
              </a:ext>
            </a:extLst>
          </p:cNvPr>
          <p:cNvSpPr>
            <a:spLocks noGrp="1"/>
          </p:cNvSpPr>
          <p:nvPr>
            <p:ph type="body" sz="quarter" idx="13"/>
          </p:nvPr>
        </p:nvSpPr>
        <p:spPr/>
        <p:txBody>
          <a:bodyPr/>
          <a:lstStyle/>
          <a:p>
            <a:r>
              <a:rPr lang="en-US" dirty="0"/>
              <a:t>What is Culture?</a:t>
            </a:r>
          </a:p>
        </p:txBody>
      </p:sp>
      <p:pic>
        <p:nvPicPr>
          <p:cNvPr id="9" name="Picture 7" descr="4093_03">
            <a:extLst>
              <a:ext uri="{FF2B5EF4-FFF2-40B4-BE49-F238E27FC236}">
                <a16:creationId xmlns:a16="http://schemas.microsoft.com/office/drawing/2014/main" id="{BD8FF433-411E-4228-BE7E-B4672E11E3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572000"/>
            <a:ext cx="212344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25C0B5A-D828-460E-9A7D-2F6700165A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8360" y="4572000"/>
            <a:ext cx="2438400" cy="1524000"/>
          </a:xfrm>
          <a:prstGeom prst="rect">
            <a:avLst/>
          </a:prstGeom>
        </p:spPr>
      </p:pic>
      <p:pic>
        <p:nvPicPr>
          <p:cNvPr id="3" name="Picture 2">
            <a:extLst>
              <a:ext uri="{FF2B5EF4-FFF2-40B4-BE49-F238E27FC236}">
                <a16:creationId xmlns:a16="http://schemas.microsoft.com/office/drawing/2014/main" id="{5E556761-A131-4F6C-A3B6-AEA3B930A8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8950" y="4572000"/>
            <a:ext cx="2305050" cy="1524000"/>
          </a:xfrm>
          <a:prstGeom prst="rect">
            <a:avLst/>
          </a:prstGeom>
        </p:spPr>
      </p:pic>
      <p:pic>
        <p:nvPicPr>
          <p:cNvPr id="10" name="Picture 9">
            <a:extLst>
              <a:ext uri="{FF2B5EF4-FFF2-40B4-BE49-F238E27FC236}">
                <a16:creationId xmlns:a16="http://schemas.microsoft.com/office/drawing/2014/main" id="{D367A235-F6D8-4CEC-A4B0-F29D13C2C9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56760" y="4572000"/>
            <a:ext cx="2282190" cy="1524000"/>
          </a:xfrm>
          <a:prstGeom prst="rect">
            <a:avLst/>
          </a:prstGeom>
        </p:spPr>
      </p:pic>
    </p:spTree>
    <p:extLst>
      <p:ext uri="{BB962C8B-B14F-4D97-AF65-F5344CB8AC3E}">
        <p14:creationId xmlns:p14="http://schemas.microsoft.com/office/powerpoint/2010/main" val="34110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C83DB7-ECDF-45FB-8D32-B91D1A317496}"/>
              </a:ext>
            </a:extLst>
          </p:cNvPr>
          <p:cNvSpPr>
            <a:spLocks noGrp="1"/>
          </p:cNvSpPr>
          <p:nvPr>
            <p:ph type="body" sz="quarter" idx="13"/>
          </p:nvPr>
        </p:nvSpPr>
        <p:spPr/>
        <p:txBody>
          <a:bodyPr/>
          <a:lstStyle/>
          <a:p>
            <a:r>
              <a:rPr lang="en-US" dirty="0"/>
              <a:t>Ethnocentrism and Perception</a:t>
            </a:r>
          </a:p>
        </p:txBody>
      </p:sp>
      <p:sp>
        <p:nvSpPr>
          <p:cNvPr id="6" name="Content Placeholder 1">
            <a:extLst>
              <a:ext uri="{FF2B5EF4-FFF2-40B4-BE49-F238E27FC236}">
                <a16:creationId xmlns:a16="http://schemas.microsoft.com/office/drawing/2014/main" id="{9FB76793-E671-4797-BF03-7E4A10A52D70}"/>
              </a:ext>
            </a:extLst>
          </p:cNvPr>
          <p:cNvSpPr txBox="1">
            <a:spLocks/>
          </p:cNvSpPr>
          <p:nvPr/>
        </p:nvSpPr>
        <p:spPr bwMode="auto">
          <a:xfrm>
            <a:off x="274637" y="1156079"/>
            <a:ext cx="891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i="1" dirty="0">
                <a:solidFill>
                  <a:srgbClr val="595959"/>
                </a:solidFill>
              </a:rPr>
              <a:t>We don’t see things the way they are, we see things the way </a:t>
            </a:r>
            <a:r>
              <a:rPr lang="en-US" altLang="en-US" sz="2400" b="1" i="1" dirty="0">
                <a:solidFill>
                  <a:srgbClr val="F69B29"/>
                </a:solidFill>
              </a:rPr>
              <a:t>we</a:t>
            </a:r>
            <a:r>
              <a:rPr lang="en-US" altLang="en-US" sz="2000" i="1" dirty="0">
                <a:solidFill>
                  <a:srgbClr val="595959"/>
                </a:solidFill>
              </a:rPr>
              <a:t> </a:t>
            </a:r>
            <a:r>
              <a:rPr lang="en-US" altLang="en-US" sz="2400" i="1" dirty="0">
                <a:solidFill>
                  <a:srgbClr val="595959"/>
                </a:solidFill>
              </a:rPr>
              <a:t>are.</a:t>
            </a:r>
          </a:p>
        </p:txBody>
      </p:sp>
      <p:sp>
        <p:nvSpPr>
          <p:cNvPr id="10" name="Rectangle: Rounded Corners 9">
            <a:extLst>
              <a:ext uri="{FF2B5EF4-FFF2-40B4-BE49-F238E27FC236}">
                <a16:creationId xmlns:a16="http://schemas.microsoft.com/office/drawing/2014/main" id="{D321B04F-34A4-4DC9-B0E1-66B041309665}"/>
              </a:ext>
            </a:extLst>
          </p:cNvPr>
          <p:cNvSpPr/>
          <p:nvPr/>
        </p:nvSpPr>
        <p:spPr>
          <a:xfrm>
            <a:off x="4798455" y="4324960"/>
            <a:ext cx="3613029" cy="21336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p>
          <a:p>
            <a:pPr algn="ctr"/>
            <a:r>
              <a:rPr lang="en-US" altLang="en-US" sz="2000" dirty="0"/>
              <a:t>Over time, you may choose to adapt to some of these or find other ways to meet your needs and goals as you become effective in your new environment. </a:t>
            </a:r>
          </a:p>
          <a:p>
            <a:pPr algn="ctr"/>
            <a:endParaRPr lang="en-US" dirty="0"/>
          </a:p>
        </p:txBody>
      </p:sp>
      <p:sp>
        <p:nvSpPr>
          <p:cNvPr id="11" name="Rectangle: Rounded Corners 10">
            <a:extLst>
              <a:ext uri="{FF2B5EF4-FFF2-40B4-BE49-F238E27FC236}">
                <a16:creationId xmlns:a16="http://schemas.microsoft.com/office/drawing/2014/main" id="{37717759-588E-4AC9-AB53-AD42338F8FC7}"/>
              </a:ext>
            </a:extLst>
          </p:cNvPr>
          <p:cNvSpPr/>
          <p:nvPr/>
        </p:nvSpPr>
        <p:spPr>
          <a:xfrm>
            <a:off x="4868166" y="1803326"/>
            <a:ext cx="3566160" cy="21336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p>
          <a:p>
            <a:pPr algn="ctr"/>
            <a:r>
              <a:rPr lang="en-US" altLang="en-US" sz="2000" dirty="0"/>
              <a:t>It is natural to prefer your origin culture’s way of doing things and to react negatively to unfamiliar ways of approaching common tasks (ethnocentrism).</a:t>
            </a:r>
          </a:p>
          <a:p>
            <a:pPr algn="ctr"/>
            <a:endParaRPr lang="en-US" dirty="0"/>
          </a:p>
        </p:txBody>
      </p:sp>
      <p:sp>
        <p:nvSpPr>
          <p:cNvPr id="12" name="Rectangle: Rounded Corners 11">
            <a:extLst>
              <a:ext uri="{FF2B5EF4-FFF2-40B4-BE49-F238E27FC236}">
                <a16:creationId xmlns:a16="http://schemas.microsoft.com/office/drawing/2014/main" id="{1FE3CB6E-D2C0-4955-A3F1-94E87B5D1EEC}"/>
              </a:ext>
            </a:extLst>
          </p:cNvPr>
          <p:cNvSpPr/>
          <p:nvPr/>
        </p:nvSpPr>
        <p:spPr>
          <a:xfrm>
            <a:off x="652400" y="4297680"/>
            <a:ext cx="3566160" cy="21336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p>
          <a:p>
            <a:pPr algn="ctr"/>
            <a:r>
              <a:rPr lang="en-US" altLang="en-US" sz="2000" dirty="0"/>
              <a:t>You can choose to manage these unavoidable judgmental reactions as you observe and slowly get uses to these differences.</a:t>
            </a:r>
          </a:p>
          <a:p>
            <a:pPr algn="ctr"/>
            <a:endParaRPr lang="en-US" dirty="0"/>
          </a:p>
        </p:txBody>
      </p:sp>
      <p:sp>
        <p:nvSpPr>
          <p:cNvPr id="13" name="Rectangle: Rounded Corners 12">
            <a:extLst>
              <a:ext uri="{FF2B5EF4-FFF2-40B4-BE49-F238E27FC236}">
                <a16:creationId xmlns:a16="http://schemas.microsoft.com/office/drawing/2014/main" id="{27B01755-836F-4C8F-B816-D8479CB4406D}"/>
              </a:ext>
            </a:extLst>
          </p:cNvPr>
          <p:cNvSpPr/>
          <p:nvPr/>
        </p:nvSpPr>
        <p:spPr>
          <a:xfrm>
            <a:off x="709674" y="1796129"/>
            <a:ext cx="3566160" cy="21336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000" dirty="0"/>
          </a:p>
          <a:p>
            <a:pPr algn="ctr"/>
            <a:r>
              <a:rPr lang="en-US" altLang="en-US" sz="2000" dirty="0"/>
              <a:t>Because members of your destination culture have different values, beliefs, attitudes and perspectives, they behave differently than you do.</a:t>
            </a:r>
          </a:p>
          <a:p>
            <a:pPr algn="ctr"/>
            <a:endParaRPr lang="en-US" dirty="0"/>
          </a:p>
        </p:txBody>
      </p:sp>
      <p:cxnSp>
        <p:nvCxnSpPr>
          <p:cNvPr id="16" name="Straight Connector 15">
            <a:extLst>
              <a:ext uri="{FF2B5EF4-FFF2-40B4-BE49-F238E27FC236}">
                <a16:creationId xmlns:a16="http://schemas.microsoft.com/office/drawing/2014/main" id="{67C6A202-C587-46B4-AB2E-30876AD1B511}"/>
              </a:ext>
            </a:extLst>
          </p:cNvPr>
          <p:cNvCxnSpPr>
            <a:cxnSpLocks/>
          </p:cNvCxnSpPr>
          <p:nvPr/>
        </p:nvCxnSpPr>
        <p:spPr>
          <a:xfrm>
            <a:off x="4092135" y="2862929"/>
            <a:ext cx="1109785"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54A6FE-6FD6-4236-AC96-0F2A17154541}"/>
              </a:ext>
            </a:extLst>
          </p:cNvPr>
          <p:cNvCxnSpPr>
            <a:cxnSpLocks/>
          </p:cNvCxnSpPr>
          <p:nvPr/>
        </p:nvCxnSpPr>
        <p:spPr>
          <a:xfrm>
            <a:off x="2329375" y="3936926"/>
            <a:ext cx="0" cy="490146"/>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7F1F9F-1C1B-45F5-9319-DF8A480AF338}"/>
              </a:ext>
            </a:extLst>
          </p:cNvPr>
          <p:cNvCxnSpPr>
            <a:cxnSpLocks/>
            <a:endCxn id="10" idx="1"/>
          </p:cNvCxnSpPr>
          <p:nvPr/>
        </p:nvCxnSpPr>
        <p:spPr>
          <a:xfrm>
            <a:off x="4166381" y="5391760"/>
            <a:ext cx="632074"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B916F74-AA9C-4E12-A449-1FCB05714364}"/>
              </a:ext>
            </a:extLst>
          </p:cNvPr>
          <p:cNvCxnSpPr>
            <a:cxnSpLocks/>
          </p:cNvCxnSpPr>
          <p:nvPr/>
        </p:nvCxnSpPr>
        <p:spPr>
          <a:xfrm>
            <a:off x="6604969" y="3908479"/>
            <a:ext cx="0" cy="54704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Flowchart: Connector 22">
            <a:extLst>
              <a:ext uri="{FF2B5EF4-FFF2-40B4-BE49-F238E27FC236}">
                <a16:creationId xmlns:a16="http://schemas.microsoft.com/office/drawing/2014/main" id="{14823BA3-A42B-4F1B-884C-CA940EE72CAB}"/>
              </a:ext>
            </a:extLst>
          </p:cNvPr>
          <p:cNvSpPr/>
          <p:nvPr/>
        </p:nvSpPr>
        <p:spPr>
          <a:xfrm>
            <a:off x="3870969" y="3350837"/>
            <a:ext cx="1318468" cy="1318976"/>
          </a:xfrm>
          <a:prstGeom prst="flowChartConnector">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Eye">
            <a:extLst>
              <a:ext uri="{FF2B5EF4-FFF2-40B4-BE49-F238E27FC236}">
                <a16:creationId xmlns:a16="http://schemas.microsoft.com/office/drawing/2014/main" id="{54C7D4BB-2933-4A43-9AE4-10823B72E32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10195" y="3388377"/>
            <a:ext cx="1240016" cy="1240016"/>
          </a:xfrm>
          <a:prstGeom prst="rect">
            <a:avLst/>
          </a:prstGeom>
        </p:spPr>
      </p:pic>
    </p:spTree>
    <p:extLst>
      <p:ext uri="{BB962C8B-B14F-4D97-AF65-F5344CB8AC3E}">
        <p14:creationId xmlns:p14="http://schemas.microsoft.com/office/powerpoint/2010/main" val="3767648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4B737D-4D0F-4A9F-9567-110660E04AC3}"/>
              </a:ext>
            </a:extLst>
          </p:cNvPr>
          <p:cNvSpPr>
            <a:spLocks noGrp="1"/>
          </p:cNvSpPr>
          <p:nvPr>
            <p:ph type="body" sz="quarter" idx="13"/>
          </p:nvPr>
        </p:nvSpPr>
        <p:spPr/>
        <p:txBody>
          <a:bodyPr/>
          <a:lstStyle/>
          <a:p>
            <a:r>
              <a:rPr lang="en-US" dirty="0"/>
              <a:t>The Iceberg of Culture</a:t>
            </a:r>
          </a:p>
        </p:txBody>
      </p:sp>
      <p:pic>
        <p:nvPicPr>
          <p:cNvPr id="4" name="Picture 9" descr="Iceberg">
            <a:extLst>
              <a:ext uri="{FF2B5EF4-FFF2-40B4-BE49-F238E27FC236}">
                <a16:creationId xmlns:a16="http://schemas.microsoft.com/office/drawing/2014/main" id="{76BEBC54-BF73-442F-9414-4A8B5326617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56690" y="1098330"/>
            <a:ext cx="4887310" cy="5780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
            <a:extLst>
              <a:ext uri="{FF2B5EF4-FFF2-40B4-BE49-F238E27FC236}">
                <a16:creationId xmlns:a16="http://schemas.microsoft.com/office/drawing/2014/main" id="{2A602A1A-5CE7-46A8-B868-272BA4D7FFAD}"/>
              </a:ext>
            </a:extLst>
          </p:cNvPr>
          <p:cNvSpPr txBox="1">
            <a:spLocks/>
          </p:cNvSpPr>
          <p:nvPr/>
        </p:nvSpPr>
        <p:spPr bwMode="auto">
          <a:xfrm>
            <a:off x="438862" y="3429000"/>
            <a:ext cx="3281800" cy="137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400" i="1" dirty="0">
                <a:solidFill>
                  <a:srgbClr val="F69B29"/>
                </a:solidFill>
              </a:rPr>
              <a:t>More than what meets the eye.</a:t>
            </a:r>
          </a:p>
        </p:txBody>
      </p:sp>
    </p:spTree>
    <p:extLst>
      <p:ext uri="{BB962C8B-B14F-4D97-AF65-F5344CB8AC3E}">
        <p14:creationId xmlns:p14="http://schemas.microsoft.com/office/powerpoint/2010/main" val="832219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704821-E8A3-456E-BD70-564C1D9B93B0}"/>
              </a:ext>
            </a:extLst>
          </p:cNvPr>
          <p:cNvSpPr>
            <a:spLocks noGrp="1"/>
          </p:cNvSpPr>
          <p:nvPr>
            <p:ph type="body" sz="quarter" idx="13"/>
          </p:nvPr>
        </p:nvSpPr>
        <p:spPr/>
        <p:txBody>
          <a:bodyPr/>
          <a:lstStyle/>
          <a:p>
            <a:r>
              <a:rPr lang="en-US" dirty="0"/>
              <a:t>The Iceberg of Culture</a:t>
            </a:r>
          </a:p>
        </p:txBody>
      </p:sp>
      <p:sp>
        <p:nvSpPr>
          <p:cNvPr id="4" name="Rectangle 2">
            <a:extLst>
              <a:ext uri="{FF2B5EF4-FFF2-40B4-BE49-F238E27FC236}">
                <a16:creationId xmlns:a16="http://schemas.microsoft.com/office/drawing/2014/main" id="{30330FFB-E0D5-476C-A58B-C716D0167BD1}"/>
              </a:ext>
            </a:extLst>
          </p:cNvPr>
          <p:cNvSpPr>
            <a:spLocks noChangeArrowheads="1"/>
          </p:cNvSpPr>
          <p:nvPr/>
        </p:nvSpPr>
        <p:spPr bwMode="auto">
          <a:xfrm>
            <a:off x="0" y="3606800"/>
            <a:ext cx="9144000" cy="3251200"/>
          </a:xfrm>
          <a:prstGeom prst="rect">
            <a:avLst/>
          </a:prstGeom>
          <a:solidFill>
            <a:srgbClr val="00B0F0"/>
          </a:solidFill>
          <a:ln w="50800">
            <a:solidFill>
              <a:srgbClr val="00B0F0"/>
            </a:solidFill>
            <a:miter lim="800000"/>
            <a:headEnd/>
            <a:tailE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latin typeface="Arial" panose="020B0604020202020204" pitchFamily="34" charset="0"/>
            </a:endParaRPr>
          </a:p>
        </p:txBody>
      </p:sp>
      <p:sp>
        <p:nvSpPr>
          <p:cNvPr id="5" name="Freeform 3">
            <a:extLst>
              <a:ext uri="{FF2B5EF4-FFF2-40B4-BE49-F238E27FC236}">
                <a16:creationId xmlns:a16="http://schemas.microsoft.com/office/drawing/2014/main" id="{17D2C322-514C-454A-9374-4B79F0509E34}"/>
              </a:ext>
            </a:extLst>
          </p:cNvPr>
          <p:cNvSpPr>
            <a:spLocks/>
          </p:cNvSpPr>
          <p:nvPr/>
        </p:nvSpPr>
        <p:spPr bwMode="auto">
          <a:xfrm>
            <a:off x="0" y="1178560"/>
            <a:ext cx="8874125" cy="5679440"/>
          </a:xfrm>
          <a:custGeom>
            <a:avLst/>
            <a:gdLst>
              <a:gd name="T0" fmla="*/ 2147483646 w 5590"/>
              <a:gd name="T1" fmla="*/ 2147483646 h 3315"/>
              <a:gd name="T2" fmla="*/ 2147483646 w 5590"/>
              <a:gd name="T3" fmla="*/ 2147483646 h 3315"/>
              <a:gd name="T4" fmla="*/ 2147483646 w 5590"/>
              <a:gd name="T5" fmla="*/ 2147483646 h 3315"/>
              <a:gd name="T6" fmla="*/ 2147483646 w 5590"/>
              <a:gd name="T7" fmla="*/ 2147483646 h 3315"/>
              <a:gd name="T8" fmla="*/ 2147483646 w 5590"/>
              <a:gd name="T9" fmla="*/ 2147483646 h 3315"/>
              <a:gd name="T10" fmla="*/ 2147483646 w 5590"/>
              <a:gd name="T11" fmla="*/ 2147483646 h 3315"/>
              <a:gd name="T12" fmla="*/ 2147483646 w 5590"/>
              <a:gd name="T13" fmla="*/ 2147483646 h 3315"/>
              <a:gd name="T14" fmla="*/ 2147483646 w 5590"/>
              <a:gd name="T15" fmla="*/ 2147483646 h 3315"/>
              <a:gd name="T16" fmla="*/ 2147483646 w 5590"/>
              <a:gd name="T17" fmla="*/ 2147483646 h 3315"/>
              <a:gd name="T18" fmla="*/ 2147483646 w 5590"/>
              <a:gd name="T19" fmla="*/ 2147483646 h 3315"/>
              <a:gd name="T20" fmla="*/ 2147483646 w 5590"/>
              <a:gd name="T21" fmla="*/ 2147483646 h 3315"/>
              <a:gd name="T22" fmla="*/ 2147483646 w 5590"/>
              <a:gd name="T23" fmla="*/ 2147483646 h 3315"/>
              <a:gd name="T24" fmla="*/ 2147483646 w 5590"/>
              <a:gd name="T25" fmla="*/ 2147483646 h 3315"/>
              <a:gd name="T26" fmla="*/ 2147483646 w 5590"/>
              <a:gd name="T27" fmla="*/ 2147483646 h 3315"/>
              <a:gd name="T28" fmla="*/ 2147483646 w 5590"/>
              <a:gd name="T29" fmla="*/ 2147483646 h 3315"/>
              <a:gd name="T30" fmla="*/ 2147483646 w 5590"/>
              <a:gd name="T31" fmla="*/ 2147483646 h 3315"/>
              <a:gd name="T32" fmla="*/ 2147483646 w 5590"/>
              <a:gd name="T33" fmla="*/ 2147483646 h 3315"/>
              <a:gd name="T34" fmla="*/ 2147483646 w 5590"/>
              <a:gd name="T35" fmla="*/ 2147483646 h 3315"/>
              <a:gd name="T36" fmla="*/ 2147483646 w 5590"/>
              <a:gd name="T37" fmla="*/ 2147483646 h 3315"/>
              <a:gd name="T38" fmla="*/ 2147483646 w 5590"/>
              <a:gd name="T39" fmla="*/ 2147483646 h 3315"/>
              <a:gd name="T40" fmla="*/ 2147483646 w 5590"/>
              <a:gd name="T41" fmla="*/ 2147483646 h 3315"/>
              <a:gd name="T42" fmla="*/ 2147483646 w 5590"/>
              <a:gd name="T43" fmla="*/ 2147483646 h 3315"/>
              <a:gd name="T44" fmla="*/ 2147483646 w 5590"/>
              <a:gd name="T45" fmla="*/ 2147483646 h 3315"/>
              <a:gd name="T46" fmla="*/ 2147483646 w 5590"/>
              <a:gd name="T47" fmla="*/ 2147483646 h 3315"/>
              <a:gd name="T48" fmla="*/ 2147483646 w 5590"/>
              <a:gd name="T49" fmla="*/ 2147483646 h 3315"/>
              <a:gd name="T50" fmla="*/ 2147483646 w 5590"/>
              <a:gd name="T51" fmla="*/ 2147483646 h 3315"/>
              <a:gd name="T52" fmla="*/ 2147483646 w 5590"/>
              <a:gd name="T53" fmla="*/ 2147483646 h 3315"/>
              <a:gd name="T54" fmla="*/ 2147483646 w 5590"/>
              <a:gd name="T55" fmla="*/ 2147483646 h 3315"/>
              <a:gd name="T56" fmla="*/ 2147483646 w 5590"/>
              <a:gd name="T57" fmla="*/ 2147483646 h 3315"/>
              <a:gd name="T58" fmla="*/ 2147483646 w 5590"/>
              <a:gd name="T59" fmla="*/ 2147483646 h 3315"/>
              <a:gd name="T60" fmla="*/ 2147483646 w 5590"/>
              <a:gd name="T61" fmla="*/ 2147483646 h 3315"/>
              <a:gd name="T62" fmla="*/ 2147483646 w 5590"/>
              <a:gd name="T63" fmla="*/ 2147483646 h 3315"/>
              <a:gd name="T64" fmla="*/ 2147483646 w 5590"/>
              <a:gd name="T65" fmla="*/ 2147483646 h 3315"/>
              <a:gd name="T66" fmla="*/ 2147483646 w 5590"/>
              <a:gd name="T67" fmla="*/ 2147483646 h 3315"/>
              <a:gd name="T68" fmla="*/ 2147483646 w 5590"/>
              <a:gd name="T69" fmla="*/ 2147483646 h 3315"/>
              <a:gd name="T70" fmla="*/ 2147483646 w 5590"/>
              <a:gd name="T71" fmla="*/ 2147483646 h 3315"/>
              <a:gd name="T72" fmla="*/ 2147483646 w 5590"/>
              <a:gd name="T73" fmla="*/ 2147483646 h 3315"/>
              <a:gd name="T74" fmla="*/ 0 w 5590"/>
              <a:gd name="T75" fmla="*/ 2147483646 h 3315"/>
              <a:gd name="T76" fmla="*/ 2147483646 w 5590"/>
              <a:gd name="T77" fmla="*/ 2147483646 h 3315"/>
              <a:gd name="T78" fmla="*/ 2147483646 w 5590"/>
              <a:gd name="T79" fmla="*/ 2147483646 h 3315"/>
              <a:gd name="T80" fmla="*/ 2147483646 w 5590"/>
              <a:gd name="T81" fmla="*/ 2147483646 h 3315"/>
              <a:gd name="T82" fmla="*/ 2147483646 w 5590"/>
              <a:gd name="T83" fmla="*/ 2147483646 h 3315"/>
              <a:gd name="T84" fmla="*/ 2147483646 w 5590"/>
              <a:gd name="T85" fmla="*/ 2147483646 h 3315"/>
              <a:gd name="T86" fmla="*/ 2147483646 w 5590"/>
              <a:gd name="T87" fmla="*/ 2147483646 h 3315"/>
              <a:gd name="T88" fmla="*/ 2147483646 w 5590"/>
              <a:gd name="T89" fmla="*/ 2147483646 h 3315"/>
              <a:gd name="T90" fmla="*/ 2147483646 w 5590"/>
              <a:gd name="T91" fmla="*/ 2147483646 h 3315"/>
              <a:gd name="T92" fmla="*/ 2147483646 w 5590"/>
              <a:gd name="T93" fmla="*/ 2147483646 h 3315"/>
              <a:gd name="T94" fmla="*/ 2147483646 w 5590"/>
              <a:gd name="T95" fmla="*/ 2147483646 h 33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590" h="3315">
                <a:moveTo>
                  <a:pt x="1831" y="1310"/>
                </a:moveTo>
                <a:lnTo>
                  <a:pt x="1889" y="1252"/>
                </a:lnTo>
                <a:lnTo>
                  <a:pt x="1927" y="1195"/>
                </a:lnTo>
                <a:lnTo>
                  <a:pt x="1966" y="1137"/>
                </a:lnTo>
                <a:lnTo>
                  <a:pt x="1985" y="1079"/>
                </a:lnTo>
                <a:lnTo>
                  <a:pt x="2043" y="1040"/>
                </a:lnTo>
                <a:lnTo>
                  <a:pt x="2081" y="963"/>
                </a:lnTo>
                <a:lnTo>
                  <a:pt x="2139" y="925"/>
                </a:lnTo>
                <a:lnTo>
                  <a:pt x="2159" y="867"/>
                </a:lnTo>
                <a:lnTo>
                  <a:pt x="2216" y="809"/>
                </a:lnTo>
                <a:lnTo>
                  <a:pt x="2274" y="771"/>
                </a:lnTo>
                <a:lnTo>
                  <a:pt x="2332" y="694"/>
                </a:lnTo>
                <a:lnTo>
                  <a:pt x="2390" y="636"/>
                </a:lnTo>
                <a:lnTo>
                  <a:pt x="2448" y="559"/>
                </a:lnTo>
                <a:lnTo>
                  <a:pt x="2505" y="501"/>
                </a:lnTo>
                <a:lnTo>
                  <a:pt x="2544" y="424"/>
                </a:lnTo>
                <a:lnTo>
                  <a:pt x="2602" y="385"/>
                </a:lnTo>
                <a:lnTo>
                  <a:pt x="2621" y="328"/>
                </a:lnTo>
                <a:lnTo>
                  <a:pt x="2679" y="289"/>
                </a:lnTo>
                <a:lnTo>
                  <a:pt x="2698" y="231"/>
                </a:lnTo>
                <a:lnTo>
                  <a:pt x="2756" y="231"/>
                </a:lnTo>
                <a:lnTo>
                  <a:pt x="2795" y="289"/>
                </a:lnTo>
                <a:lnTo>
                  <a:pt x="2852" y="308"/>
                </a:lnTo>
                <a:lnTo>
                  <a:pt x="2872" y="366"/>
                </a:lnTo>
                <a:lnTo>
                  <a:pt x="2891" y="424"/>
                </a:lnTo>
                <a:lnTo>
                  <a:pt x="2929" y="482"/>
                </a:lnTo>
                <a:lnTo>
                  <a:pt x="2949" y="539"/>
                </a:lnTo>
                <a:lnTo>
                  <a:pt x="3006" y="520"/>
                </a:lnTo>
                <a:lnTo>
                  <a:pt x="3026" y="462"/>
                </a:lnTo>
                <a:lnTo>
                  <a:pt x="3084" y="424"/>
                </a:lnTo>
                <a:lnTo>
                  <a:pt x="3103" y="366"/>
                </a:lnTo>
                <a:lnTo>
                  <a:pt x="3161" y="347"/>
                </a:lnTo>
                <a:lnTo>
                  <a:pt x="3218" y="308"/>
                </a:lnTo>
                <a:lnTo>
                  <a:pt x="3257" y="250"/>
                </a:lnTo>
                <a:lnTo>
                  <a:pt x="3296" y="193"/>
                </a:lnTo>
                <a:lnTo>
                  <a:pt x="3334" y="116"/>
                </a:lnTo>
                <a:lnTo>
                  <a:pt x="3334" y="58"/>
                </a:lnTo>
                <a:lnTo>
                  <a:pt x="3373" y="0"/>
                </a:lnTo>
                <a:lnTo>
                  <a:pt x="3430" y="0"/>
                </a:lnTo>
                <a:lnTo>
                  <a:pt x="3469" y="58"/>
                </a:lnTo>
                <a:lnTo>
                  <a:pt x="3527" y="116"/>
                </a:lnTo>
                <a:lnTo>
                  <a:pt x="3585" y="154"/>
                </a:lnTo>
                <a:lnTo>
                  <a:pt x="3642" y="193"/>
                </a:lnTo>
                <a:lnTo>
                  <a:pt x="3642" y="250"/>
                </a:lnTo>
                <a:lnTo>
                  <a:pt x="3700" y="308"/>
                </a:lnTo>
                <a:lnTo>
                  <a:pt x="3720" y="366"/>
                </a:lnTo>
                <a:lnTo>
                  <a:pt x="3739" y="424"/>
                </a:lnTo>
                <a:lnTo>
                  <a:pt x="3777" y="482"/>
                </a:lnTo>
                <a:lnTo>
                  <a:pt x="3797" y="539"/>
                </a:lnTo>
                <a:lnTo>
                  <a:pt x="3797" y="597"/>
                </a:lnTo>
                <a:lnTo>
                  <a:pt x="3854" y="674"/>
                </a:lnTo>
                <a:lnTo>
                  <a:pt x="3912" y="694"/>
                </a:lnTo>
                <a:lnTo>
                  <a:pt x="3951" y="636"/>
                </a:lnTo>
                <a:lnTo>
                  <a:pt x="3951" y="694"/>
                </a:lnTo>
                <a:lnTo>
                  <a:pt x="3951" y="751"/>
                </a:lnTo>
                <a:lnTo>
                  <a:pt x="3970" y="809"/>
                </a:lnTo>
                <a:lnTo>
                  <a:pt x="3989" y="867"/>
                </a:lnTo>
                <a:lnTo>
                  <a:pt x="4009" y="925"/>
                </a:lnTo>
                <a:lnTo>
                  <a:pt x="4028" y="983"/>
                </a:lnTo>
                <a:lnTo>
                  <a:pt x="4047" y="1040"/>
                </a:lnTo>
                <a:lnTo>
                  <a:pt x="4047" y="1098"/>
                </a:lnTo>
                <a:lnTo>
                  <a:pt x="4105" y="1137"/>
                </a:lnTo>
                <a:lnTo>
                  <a:pt x="4163" y="1175"/>
                </a:lnTo>
                <a:lnTo>
                  <a:pt x="4201" y="1233"/>
                </a:lnTo>
                <a:lnTo>
                  <a:pt x="4240" y="1291"/>
                </a:lnTo>
                <a:lnTo>
                  <a:pt x="4278" y="1349"/>
                </a:lnTo>
                <a:lnTo>
                  <a:pt x="4356" y="1387"/>
                </a:lnTo>
                <a:lnTo>
                  <a:pt x="4433" y="1445"/>
                </a:lnTo>
                <a:lnTo>
                  <a:pt x="4568" y="1503"/>
                </a:lnTo>
                <a:lnTo>
                  <a:pt x="4606" y="1561"/>
                </a:lnTo>
                <a:lnTo>
                  <a:pt x="4664" y="1618"/>
                </a:lnTo>
                <a:lnTo>
                  <a:pt x="4741" y="1657"/>
                </a:lnTo>
                <a:lnTo>
                  <a:pt x="4799" y="1696"/>
                </a:lnTo>
                <a:lnTo>
                  <a:pt x="4857" y="1734"/>
                </a:lnTo>
                <a:lnTo>
                  <a:pt x="4914" y="1753"/>
                </a:lnTo>
                <a:lnTo>
                  <a:pt x="4972" y="1773"/>
                </a:lnTo>
                <a:lnTo>
                  <a:pt x="5107" y="1811"/>
                </a:lnTo>
                <a:lnTo>
                  <a:pt x="5165" y="1850"/>
                </a:lnTo>
                <a:lnTo>
                  <a:pt x="5319" y="1907"/>
                </a:lnTo>
                <a:lnTo>
                  <a:pt x="5377" y="1927"/>
                </a:lnTo>
                <a:lnTo>
                  <a:pt x="5396" y="1985"/>
                </a:lnTo>
                <a:lnTo>
                  <a:pt x="5396" y="2042"/>
                </a:lnTo>
                <a:lnTo>
                  <a:pt x="5396" y="2100"/>
                </a:lnTo>
                <a:lnTo>
                  <a:pt x="5396" y="2158"/>
                </a:lnTo>
                <a:lnTo>
                  <a:pt x="5396" y="2274"/>
                </a:lnTo>
                <a:lnTo>
                  <a:pt x="5396" y="2351"/>
                </a:lnTo>
                <a:lnTo>
                  <a:pt x="5396" y="2408"/>
                </a:lnTo>
                <a:lnTo>
                  <a:pt x="5396" y="2466"/>
                </a:lnTo>
                <a:lnTo>
                  <a:pt x="5416" y="2582"/>
                </a:lnTo>
                <a:lnTo>
                  <a:pt x="5454" y="2640"/>
                </a:lnTo>
                <a:lnTo>
                  <a:pt x="5512" y="2640"/>
                </a:lnTo>
                <a:lnTo>
                  <a:pt x="5570" y="2601"/>
                </a:lnTo>
                <a:lnTo>
                  <a:pt x="5589" y="2543"/>
                </a:lnTo>
                <a:lnTo>
                  <a:pt x="5589" y="2601"/>
                </a:lnTo>
                <a:lnTo>
                  <a:pt x="5589" y="2678"/>
                </a:lnTo>
                <a:lnTo>
                  <a:pt x="5589" y="2871"/>
                </a:lnTo>
                <a:lnTo>
                  <a:pt x="5570" y="2986"/>
                </a:lnTo>
                <a:lnTo>
                  <a:pt x="5570" y="3102"/>
                </a:lnTo>
                <a:lnTo>
                  <a:pt x="5531" y="3218"/>
                </a:lnTo>
                <a:lnTo>
                  <a:pt x="5493" y="3275"/>
                </a:lnTo>
                <a:lnTo>
                  <a:pt x="5435" y="3295"/>
                </a:lnTo>
                <a:lnTo>
                  <a:pt x="5300" y="3314"/>
                </a:lnTo>
                <a:lnTo>
                  <a:pt x="5107" y="3314"/>
                </a:lnTo>
                <a:lnTo>
                  <a:pt x="4992" y="3314"/>
                </a:lnTo>
                <a:lnTo>
                  <a:pt x="4837" y="3295"/>
                </a:lnTo>
                <a:lnTo>
                  <a:pt x="4722" y="3295"/>
                </a:lnTo>
                <a:lnTo>
                  <a:pt x="4568" y="3256"/>
                </a:lnTo>
                <a:lnTo>
                  <a:pt x="4452" y="3256"/>
                </a:lnTo>
                <a:lnTo>
                  <a:pt x="4317" y="3256"/>
                </a:lnTo>
                <a:lnTo>
                  <a:pt x="4163" y="3256"/>
                </a:lnTo>
                <a:lnTo>
                  <a:pt x="4009" y="3256"/>
                </a:lnTo>
                <a:lnTo>
                  <a:pt x="3854" y="3256"/>
                </a:lnTo>
                <a:lnTo>
                  <a:pt x="3700" y="3237"/>
                </a:lnTo>
                <a:lnTo>
                  <a:pt x="3585" y="3237"/>
                </a:lnTo>
                <a:lnTo>
                  <a:pt x="3527" y="3237"/>
                </a:lnTo>
                <a:lnTo>
                  <a:pt x="3411" y="3218"/>
                </a:lnTo>
                <a:lnTo>
                  <a:pt x="3296" y="3218"/>
                </a:lnTo>
                <a:lnTo>
                  <a:pt x="3218" y="3218"/>
                </a:lnTo>
                <a:lnTo>
                  <a:pt x="3141" y="3218"/>
                </a:lnTo>
                <a:lnTo>
                  <a:pt x="3026" y="3218"/>
                </a:lnTo>
                <a:lnTo>
                  <a:pt x="2872" y="3218"/>
                </a:lnTo>
                <a:lnTo>
                  <a:pt x="2756" y="3218"/>
                </a:lnTo>
                <a:lnTo>
                  <a:pt x="2679" y="3218"/>
                </a:lnTo>
                <a:lnTo>
                  <a:pt x="2525" y="3218"/>
                </a:lnTo>
                <a:lnTo>
                  <a:pt x="2409" y="3218"/>
                </a:lnTo>
                <a:lnTo>
                  <a:pt x="2332" y="3218"/>
                </a:lnTo>
                <a:lnTo>
                  <a:pt x="2178" y="3237"/>
                </a:lnTo>
                <a:lnTo>
                  <a:pt x="2062" y="3237"/>
                </a:lnTo>
                <a:lnTo>
                  <a:pt x="1908" y="3237"/>
                </a:lnTo>
                <a:lnTo>
                  <a:pt x="1792" y="3237"/>
                </a:lnTo>
                <a:lnTo>
                  <a:pt x="1677" y="3237"/>
                </a:lnTo>
                <a:lnTo>
                  <a:pt x="1523" y="3237"/>
                </a:lnTo>
                <a:lnTo>
                  <a:pt x="1407" y="3237"/>
                </a:lnTo>
                <a:lnTo>
                  <a:pt x="1349" y="3237"/>
                </a:lnTo>
                <a:lnTo>
                  <a:pt x="1233" y="3218"/>
                </a:lnTo>
                <a:lnTo>
                  <a:pt x="1118" y="3218"/>
                </a:lnTo>
                <a:lnTo>
                  <a:pt x="1041" y="3218"/>
                </a:lnTo>
                <a:lnTo>
                  <a:pt x="848" y="3218"/>
                </a:lnTo>
                <a:lnTo>
                  <a:pt x="771" y="3218"/>
                </a:lnTo>
                <a:lnTo>
                  <a:pt x="694" y="3179"/>
                </a:lnTo>
                <a:lnTo>
                  <a:pt x="617" y="3102"/>
                </a:lnTo>
                <a:lnTo>
                  <a:pt x="540" y="3083"/>
                </a:lnTo>
                <a:lnTo>
                  <a:pt x="405" y="3064"/>
                </a:lnTo>
                <a:lnTo>
                  <a:pt x="347" y="3044"/>
                </a:lnTo>
                <a:lnTo>
                  <a:pt x="289" y="2986"/>
                </a:lnTo>
                <a:lnTo>
                  <a:pt x="231" y="2929"/>
                </a:lnTo>
                <a:lnTo>
                  <a:pt x="96" y="2890"/>
                </a:lnTo>
                <a:lnTo>
                  <a:pt x="39" y="2852"/>
                </a:lnTo>
                <a:lnTo>
                  <a:pt x="0" y="2794"/>
                </a:lnTo>
                <a:lnTo>
                  <a:pt x="0" y="2736"/>
                </a:lnTo>
                <a:lnTo>
                  <a:pt x="0" y="2678"/>
                </a:lnTo>
                <a:lnTo>
                  <a:pt x="0" y="2620"/>
                </a:lnTo>
                <a:lnTo>
                  <a:pt x="58" y="2582"/>
                </a:lnTo>
                <a:lnTo>
                  <a:pt x="135" y="2543"/>
                </a:lnTo>
                <a:lnTo>
                  <a:pt x="193" y="2543"/>
                </a:lnTo>
                <a:lnTo>
                  <a:pt x="347" y="2543"/>
                </a:lnTo>
                <a:lnTo>
                  <a:pt x="463" y="2543"/>
                </a:lnTo>
                <a:lnTo>
                  <a:pt x="578" y="2543"/>
                </a:lnTo>
                <a:lnTo>
                  <a:pt x="636" y="2543"/>
                </a:lnTo>
                <a:lnTo>
                  <a:pt x="713" y="2543"/>
                </a:lnTo>
                <a:lnTo>
                  <a:pt x="752" y="2486"/>
                </a:lnTo>
                <a:lnTo>
                  <a:pt x="771" y="2428"/>
                </a:lnTo>
                <a:lnTo>
                  <a:pt x="771" y="2351"/>
                </a:lnTo>
                <a:lnTo>
                  <a:pt x="771" y="2293"/>
                </a:lnTo>
                <a:lnTo>
                  <a:pt x="771" y="2235"/>
                </a:lnTo>
                <a:lnTo>
                  <a:pt x="771" y="2177"/>
                </a:lnTo>
                <a:lnTo>
                  <a:pt x="790" y="2119"/>
                </a:lnTo>
                <a:lnTo>
                  <a:pt x="848" y="2062"/>
                </a:lnTo>
                <a:lnTo>
                  <a:pt x="867" y="2004"/>
                </a:lnTo>
                <a:lnTo>
                  <a:pt x="925" y="2004"/>
                </a:lnTo>
                <a:lnTo>
                  <a:pt x="1060" y="2119"/>
                </a:lnTo>
                <a:lnTo>
                  <a:pt x="1137" y="2196"/>
                </a:lnTo>
                <a:lnTo>
                  <a:pt x="1195" y="2254"/>
                </a:lnTo>
                <a:lnTo>
                  <a:pt x="1253" y="2254"/>
                </a:lnTo>
                <a:lnTo>
                  <a:pt x="1291" y="2196"/>
                </a:lnTo>
                <a:lnTo>
                  <a:pt x="1291" y="2081"/>
                </a:lnTo>
                <a:lnTo>
                  <a:pt x="1330" y="1927"/>
                </a:lnTo>
                <a:lnTo>
                  <a:pt x="1388" y="1850"/>
                </a:lnTo>
                <a:lnTo>
                  <a:pt x="1426" y="1792"/>
                </a:lnTo>
                <a:lnTo>
                  <a:pt x="1465" y="1734"/>
                </a:lnTo>
                <a:lnTo>
                  <a:pt x="1542" y="1696"/>
                </a:lnTo>
                <a:lnTo>
                  <a:pt x="1600" y="1696"/>
                </a:lnTo>
                <a:lnTo>
                  <a:pt x="1677" y="1734"/>
                </a:lnTo>
                <a:lnTo>
                  <a:pt x="1735" y="1715"/>
                </a:lnTo>
                <a:lnTo>
                  <a:pt x="1754" y="1657"/>
                </a:lnTo>
                <a:lnTo>
                  <a:pt x="1773" y="1599"/>
                </a:lnTo>
                <a:lnTo>
                  <a:pt x="1792" y="1541"/>
                </a:lnTo>
                <a:lnTo>
                  <a:pt x="1812" y="1484"/>
                </a:lnTo>
                <a:lnTo>
                  <a:pt x="1831" y="1426"/>
                </a:lnTo>
                <a:lnTo>
                  <a:pt x="1831" y="1368"/>
                </a:lnTo>
                <a:lnTo>
                  <a:pt x="1831" y="1310"/>
                </a:lnTo>
              </a:path>
            </a:pathLst>
          </a:custGeom>
          <a:solidFill>
            <a:schemeClr val="bg1">
              <a:alpha val="83136"/>
            </a:schemeClr>
          </a:solidFill>
          <a:ln w="25400" cap="rnd" cmpd="sng">
            <a:solidFill>
              <a:schemeClr val="tx1"/>
            </a:solidFill>
            <a:prstDash val="solid"/>
            <a:round/>
            <a:headEnd type="none" w="med" len="med"/>
            <a:tailEnd type="none" w="med" len="med"/>
          </a:ln>
          <a:effectLst/>
        </p:spPr>
        <p:txBody>
          <a:bodyPr/>
          <a:lstStyle/>
          <a:p>
            <a:endParaRPr lang="en-US"/>
          </a:p>
        </p:txBody>
      </p:sp>
      <p:sp>
        <p:nvSpPr>
          <p:cNvPr id="6" name="Rectangle 7">
            <a:extLst>
              <a:ext uri="{FF2B5EF4-FFF2-40B4-BE49-F238E27FC236}">
                <a16:creationId xmlns:a16="http://schemas.microsoft.com/office/drawing/2014/main" id="{DD2A388B-1D0F-4DE8-ACAA-4251552C2A1F}"/>
              </a:ext>
            </a:extLst>
          </p:cNvPr>
          <p:cNvSpPr>
            <a:spLocks noChangeArrowheads="1"/>
          </p:cNvSpPr>
          <p:nvPr/>
        </p:nvSpPr>
        <p:spPr bwMode="auto">
          <a:xfrm>
            <a:off x="3561080" y="2285926"/>
            <a:ext cx="2849880" cy="132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auto">
              <a:spcBef>
                <a:spcPct val="50000"/>
              </a:spcBef>
              <a:spcAft>
                <a:spcPts val="0"/>
              </a:spcAft>
              <a:defRPr/>
            </a:pPr>
            <a:r>
              <a:rPr lang="en-US" altLang="en-US" sz="2000" b="1" dirty="0">
                <a:solidFill>
                  <a:schemeClr val="tx1">
                    <a:lumMod val="65000"/>
                    <a:lumOff val="35000"/>
                  </a:schemeClr>
                </a:solidFill>
                <a:latin typeface="+mn-lt"/>
              </a:rPr>
              <a:t>Sensory input: what we can observe, see, smell, taste, hear, touch…  </a:t>
            </a:r>
            <a:r>
              <a:rPr lang="en-US" altLang="en-US" sz="2000" b="1" i="1" dirty="0">
                <a:solidFill>
                  <a:schemeClr val="tx1">
                    <a:lumMod val="65000"/>
                    <a:lumOff val="35000"/>
                  </a:schemeClr>
                </a:solidFill>
                <a:latin typeface="+mn-lt"/>
              </a:rPr>
              <a:t>(Easy to notice)</a:t>
            </a:r>
          </a:p>
        </p:txBody>
      </p:sp>
      <p:sp>
        <p:nvSpPr>
          <p:cNvPr id="7" name="Rectangle 6">
            <a:extLst>
              <a:ext uri="{FF2B5EF4-FFF2-40B4-BE49-F238E27FC236}">
                <a16:creationId xmlns:a16="http://schemas.microsoft.com/office/drawing/2014/main" id="{8E15BFAD-A6DB-4114-9C7B-5FC670E02005}"/>
              </a:ext>
            </a:extLst>
          </p:cNvPr>
          <p:cNvSpPr>
            <a:spLocks noChangeArrowheads="1"/>
          </p:cNvSpPr>
          <p:nvPr/>
        </p:nvSpPr>
        <p:spPr bwMode="auto">
          <a:xfrm>
            <a:off x="1516063" y="3944938"/>
            <a:ext cx="6511925"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auto">
              <a:spcBef>
                <a:spcPct val="50000"/>
              </a:spcBef>
              <a:spcAft>
                <a:spcPts val="0"/>
              </a:spcAft>
              <a:defRPr/>
            </a:pPr>
            <a:r>
              <a:rPr lang="en-US" altLang="en-US" sz="2200" b="1" dirty="0">
                <a:solidFill>
                  <a:schemeClr val="tx1">
                    <a:lumMod val="65000"/>
                    <a:lumOff val="35000"/>
                  </a:schemeClr>
                </a:solidFill>
                <a:latin typeface="+mn-lt"/>
              </a:rPr>
              <a:t>Values/Beliefs/Attitudes</a:t>
            </a:r>
          </a:p>
          <a:p>
            <a:pPr algn="ctr" fontAlgn="auto">
              <a:spcBef>
                <a:spcPct val="50000"/>
              </a:spcBef>
              <a:spcAft>
                <a:spcPts val="0"/>
              </a:spcAft>
              <a:defRPr/>
            </a:pPr>
            <a:r>
              <a:rPr lang="en-US" altLang="en-US" sz="2200" b="1" dirty="0">
                <a:solidFill>
                  <a:schemeClr val="tx1">
                    <a:lumMod val="65000"/>
                    <a:lumOff val="35000"/>
                  </a:schemeClr>
                </a:solidFill>
                <a:latin typeface="+mn-lt"/>
              </a:rPr>
              <a:t>Patterns of Thinking</a:t>
            </a:r>
          </a:p>
          <a:p>
            <a:pPr algn="ctr" fontAlgn="auto">
              <a:spcBef>
                <a:spcPct val="50000"/>
              </a:spcBef>
              <a:spcAft>
                <a:spcPts val="0"/>
              </a:spcAft>
              <a:defRPr/>
            </a:pPr>
            <a:r>
              <a:rPr lang="en-US" altLang="en-US" sz="2200" b="1" dirty="0">
                <a:solidFill>
                  <a:schemeClr val="tx1">
                    <a:lumMod val="65000"/>
                    <a:lumOff val="35000"/>
                  </a:schemeClr>
                </a:solidFill>
                <a:latin typeface="+mn-lt"/>
              </a:rPr>
              <a:t>Patterns of Communicating</a:t>
            </a:r>
          </a:p>
          <a:p>
            <a:pPr algn="ctr" fontAlgn="auto">
              <a:spcBef>
                <a:spcPct val="50000"/>
              </a:spcBef>
              <a:spcAft>
                <a:spcPts val="0"/>
              </a:spcAft>
              <a:defRPr/>
            </a:pPr>
            <a:r>
              <a:rPr lang="en-US" altLang="en-US" sz="2200" b="1" dirty="0">
                <a:solidFill>
                  <a:schemeClr val="tx1">
                    <a:lumMod val="65000"/>
                    <a:lumOff val="35000"/>
                  </a:schemeClr>
                </a:solidFill>
                <a:latin typeface="+mn-lt"/>
              </a:rPr>
              <a:t>Patterns of Social  Organization</a:t>
            </a:r>
          </a:p>
          <a:p>
            <a:pPr algn="ctr" fontAlgn="auto">
              <a:spcBef>
                <a:spcPct val="50000"/>
              </a:spcBef>
              <a:spcAft>
                <a:spcPts val="0"/>
              </a:spcAft>
              <a:defRPr/>
            </a:pPr>
            <a:r>
              <a:rPr lang="en-US" altLang="en-US" sz="2200" b="1" i="1" dirty="0">
                <a:solidFill>
                  <a:schemeClr val="tx1">
                    <a:lumMod val="65000"/>
                    <a:lumOff val="35000"/>
                  </a:schemeClr>
                </a:solidFill>
                <a:latin typeface="+mn-lt"/>
              </a:rPr>
              <a:t>(Hard to observe – below the water line)</a:t>
            </a:r>
          </a:p>
        </p:txBody>
      </p:sp>
      <p:pic>
        <p:nvPicPr>
          <p:cNvPr id="8" name="Picture 7">
            <a:extLst>
              <a:ext uri="{FF2B5EF4-FFF2-40B4-BE49-F238E27FC236}">
                <a16:creationId xmlns:a16="http://schemas.microsoft.com/office/drawing/2014/main" id="{8D1ED9ED-27A9-48D0-A78E-7CB0A5B7A7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1360" y="1802328"/>
            <a:ext cx="730885" cy="487257"/>
          </a:xfrm>
          <a:prstGeom prst="rect">
            <a:avLst/>
          </a:prstGeom>
        </p:spPr>
      </p:pic>
      <p:pic>
        <p:nvPicPr>
          <p:cNvPr id="9" name="Picture 8">
            <a:extLst>
              <a:ext uri="{FF2B5EF4-FFF2-40B4-BE49-F238E27FC236}">
                <a16:creationId xmlns:a16="http://schemas.microsoft.com/office/drawing/2014/main" id="{7B4736DD-5936-47D0-9B97-91A12AD00B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1724" y="2278776"/>
            <a:ext cx="647699" cy="431377"/>
          </a:xfrm>
          <a:prstGeom prst="rect">
            <a:avLst/>
          </a:prstGeom>
        </p:spPr>
      </p:pic>
      <p:pic>
        <p:nvPicPr>
          <p:cNvPr id="10" name="Picture 9">
            <a:extLst>
              <a:ext uri="{FF2B5EF4-FFF2-40B4-BE49-F238E27FC236}">
                <a16:creationId xmlns:a16="http://schemas.microsoft.com/office/drawing/2014/main" id="{27C4FC1A-FD9F-4936-A55C-7FC29EA92C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1724" y="1581533"/>
            <a:ext cx="838220" cy="558813"/>
          </a:xfrm>
          <a:prstGeom prst="rect">
            <a:avLst/>
          </a:prstGeom>
        </p:spPr>
      </p:pic>
      <p:pic>
        <p:nvPicPr>
          <p:cNvPr id="11" name="Picture 10">
            <a:extLst>
              <a:ext uri="{FF2B5EF4-FFF2-40B4-BE49-F238E27FC236}">
                <a16:creationId xmlns:a16="http://schemas.microsoft.com/office/drawing/2014/main" id="{92A51691-968C-4EBD-98B3-9AA01D5C02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0480" y="1769506"/>
            <a:ext cx="647065" cy="431377"/>
          </a:xfrm>
          <a:prstGeom prst="rect">
            <a:avLst/>
          </a:prstGeom>
        </p:spPr>
      </p:pic>
      <p:pic>
        <p:nvPicPr>
          <p:cNvPr id="5124" name="Picture 4" descr="Image result for orange clip art boat">
            <a:extLst>
              <a:ext uri="{FF2B5EF4-FFF2-40B4-BE49-F238E27FC236}">
                <a16:creationId xmlns:a16="http://schemas.microsoft.com/office/drawing/2014/main" id="{3CCFBF5C-1B2B-4792-99E0-A79E55BDE2D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0890" y="1956530"/>
            <a:ext cx="1731540" cy="1629957"/>
          </a:xfrm>
          <a:prstGeom prst="rect">
            <a:avLst/>
          </a:prstGeom>
          <a:noFill/>
          <a:effectLst>
            <a:outerShdw blurRad="254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911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370A08-C4EE-485A-9C12-EBF478B90836}"/>
              </a:ext>
            </a:extLst>
          </p:cNvPr>
          <p:cNvSpPr>
            <a:spLocks noGrp="1"/>
          </p:cNvSpPr>
          <p:nvPr>
            <p:ph sz="half" idx="1"/>
          </p:nvPr>
        </p:nvSpPr>
        <p:spPr/>
        <p:txBody>
          <a:bodyPr>
            <a:noAutofit/>
          </a:bodyPr>
          <a:lstStyle/>
          <a:p>
            <a:pPr>
              <a:lnSpc>
                <a:spcPct val="100000"/>
              </a:lnSpc>
            </a:pPr>
            <a:r>
              <a:rPr lang="en-US" altLang="en-US" sz="2800" dirty="0"/>
              <a:t>Individual</a:t>
            </a:r>
          </a:p>
          <a:p>
            <a:pPr>
              <a:lnSpc>
                <a:spcPct val="100000"/>
              </a:lnSpc>
            </a:pPr>
            <a:r>
              <a:rPr lang="en-US" altLang="en-US" sz="2800" dirty="0"/>
              <a:t>Gender</a:t>
            </a:r>
          </a:p>
          <a:p>
            <a:pPr>
              <a:lnSpc>
                <a:spcPct val="100000"/>
              </a:lnSpc>
            </a:pPr>
            <a:r>
              <a:rPr lang="en-US" altLang="en-US" sz="2800" dirty="0"/>
              <a:t>Ethnic</a:t>
            </a:r>
          </a:p>
          <a:p>
            <a:pPr>
              <a:lnSpc>
                <a:spcPct val="100000"/>
              </a:lnSpc>
            </a:pPr>
            <a:r>
              <a:rPr lang="en-US" altLang="en-US" sz="2800" dirty="0"/>
              <a:t>Generational</a:t>
            </a:r>
          </a:p>
          <a:p>
            <a:pPr>
              <a:lnSpc>
                <a:spcPct val="100000"/>
              </a:lnSpc>
            </a:pPr>
            <a:r>
              <a:rPr lang="en-US" altLang="en-US" sz="2800" dirty="0"/>
              <a:t>Organizational</a:t>
            </a:r>
          </a:p>
          <a:p>
            <a:pPr>
              <a:lnSpc>
                <a:spcPct val="100000"/>
              </a:lnSpc>
            </a:pPr>
            <a:r>
              <a:rPr lang="en-US" altLang="en-US" sz="2800" dirty="0"/>
              <a:t>City</a:t>
            </a:r>
          </a:p>
          <a:p>
            <a:pPr>
              <a:lnSpc>
                <a:spcPct val="100000"/>
              </a:lnSpc>
            </a:pPr>
            <a:r>
              <a:rPr lang="en-US" altLang="en-US" sz="2800" dirty="0"/>
              <a:t>Regional</a:t>
            </a:r>
          </a:p>
          <a:p>
            <a:pPr>
              <a:lnSpc>
                <a:spcPct val="100000"/>
              </a:lnSpc>
            </a:pPr>
            <a:r>
              <a:rPr lang="en-US" altLang="en-US" sz="2800" dirty="0"/>
              <a:t>National</a:t>
            </a:r>
          </a:p>
          <a:p>
            <a:pPr>
              <a:lnSpc>
                <a:spcPct val="100000"/>
              </a:lnSpc>
            </a:pPr>
            <a:r>
              <a:rPr lang="en-US" altLang="en-US" sz="2800" dirty="0"/>
              <a:t>Global</a:t>
            </a:r>
          </a:p>
        </p:txBody>
      </p:sp>
      <p:sp>
        <p:nvSpPr>
          <p:cNvPr id="4" name="Text Placeholder 3">
            <a:extLst>
              <a:ext uri="{FF2B5EF4-FFF2-40B4-BE49-F238E27FC236}">
                <a16:creationId xmlns:a16="http://schemas.microsoft.com/office/drawing/2014/main" id="{44CC6AC9-6E87-4976-98FE-8A7742A3189E}"/>
              </a:ext>
            </a:extLst>
          </p:cNvPr>
          <p:cNvSpPr>
            <a:spLocks noGrp="1"/>
          </p:cNvSpPr>
          <p:nvPr>
            <p:ph type="body" sz="quarter" idx="13"/>
          </p:nvPr>
        </p:nvSpPr>
        <p:spPr/>
        <p:txBody>
          <a:bodyPr/>
          <a:lstStyle/>
          <a:p>
            <a:r>
              <a:rPr lang="en-US" dirty="0"/>
              <a:t>Layers of Culture</a:t>
            </a:r>
          </a:p>
        </p:txBody>
      </p:sp>
      <p:pic>
        <p:nvPicPr>
          <p:cNvPr id="5" name="Picture 4">
            <a:extLst>
              <a:ext uri="{FF2B5EF4-FFF2-40B4-BE49-F238E27FC236}">
                <a16:creationId xmlns:a16="http://schemas.microsoft.com/office/drawing/2014/main" id="{F76E4BAA-79EC-4E94-9DE0-E2F872D966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8"/>
          <a:stretch/>
        </p:blipFill>
        <p:spPr>
          <a:xfrm>
            <a:off x="3719056" y="1459865"/>
            <a:ext cx="4576196" cy="5018994"/>
          </a:xfrm>
          <a:prstGeom prst="rect">
            <a:avLst/>
          </a:prstGeom>
          <a:effectLst>
            <a:outerShdw blurRad="152400" dist="127000" dir="2700000" algn="tl" rotWithShape="0">
              <a:prstClr val="black">
                <a:alpha val="40000"/>
              </a:prstClr>
            </a:outerShdw>
          </a:effectLst>
        </p:spPr>
      </p:pic>
    </p:spTree>
    <p:extLst>
      <p:ext uri="{BB962C8B-B14F-4D97-AF65-F5344CB8AC3E}">
        <p14:creationId xmlns:p14="http://schemas.microsoft.com/office/powerpoint/2010/main" val="153666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A032AF-69CC-47A4-92C2-BA450397A200}"/>
              </a:ext>
            </a:extLst>
          </p:cNvPr>
          <p:cNvSpPr>
            <a:spLocks noGrp="1"/>
          </p:cNvSpPr>
          <p:nvPr>
            <p:ph type="body" sz="quarter" idx="13"/>
          </p:nvPr>
        </p:nvSpPr>
        <p:spPr/>
        <p:txBody>
          <a:bodyPr>
            <a:normAutofit fontScale="92500"/>
          </a:bodyPr>
          <a:lstStyle/>
          <a:p>
            <a:r>
              <a:rPr lang="en-US" dirty="0"/>
              <a:t>Continua of Cultural Values &amp; Characteristics</a:t>
            </a:r>
          </a:p>
        </p:txBody>
      </p:sp>
      <p:graphicFrame>
        <p:nvGraphicFramePr>
          <p:cNvPr id="5" name="Table 4">
            <a:extLst>
              <a:ext uri="{FF2B5EF4-FFF2-40B4-BE49-F238E27FC236}">
                <a16:creationId xmlns:a16="http://schemas.microsoft.com/office/drawing/2014/main" id="{B3CC4EC2-FD7F-4565-8E32-D90936D73455}"/>
              </a:ext>
            </a:extLst>
          </p:cNvPr>
          <p:cNvGraphicFramePr>
            <a:graphicFrameLocks noGrp="1"/>
          </p:cNvGraphicFramePr>
          <p:nvPr>
            <p:extLst>
              <p:ext uri="{D42A27DB-BD31-4B8C-83A1-F6EECF244321}">
                <p14:modId xmlns:p14="http://schemas.microsoft.com/office/powerpoint/2010/main" val="3736163239"/>
              </p:ext>
            </p:extLst>
          </p:nvPr>
        </p:nvGraphicFramePr>
        <p:xfrm>
          <a:off x="388938" y="1112769"/>
          <a:ext cx="8001000" cy="551663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213348">
                <a:tc>
                  <a:txBody>
                    <a:bodyPr/>
                    <a:lstStyle/>
                    <a:p>
                      <a:endParaRPr lang="en-US" sz="800" b="0" kern="1200" dirty="0">
                        <a:solidFill>
                          <a:schemeClr val="tx1"/>
                        </a:solidFill>
                        <a:effectLst/>
                        <a:latin typeface="+mn-lt"/>
                        <a:ea typeface="+mn-ea"/>
                        <a:cs typeface="+mn-cs"/>
                      </a:endParaRPr>
                    </a:p>
                  </a:txBody>
                  <a:tcPr marT="45717" marB="45717">
                    <a:solidFill>
                      <a:schemeClr val="bg1"/>
                    </a:solidFill>
                  </a:tcPr>
                </a:tc>
                <a:tc>
                  <a:txBody>
                    <a:bodyPr/>
                    <a:lstStyle/>
                    <a:p>
                      <a:pPr marR="0" indent="0" algn="l" rtl="0">
                        <a:spcBef>
                          <a:spcPts val="0"/>
                        </a:spcBef>
                        <a:spcAft>
                          <a:spcPts val="300"/>
                        </a:spcAft>
                      </a:pPr>
                      <a:endParaRPr lang="en-US" sz="800" b="0" kern="1400" dirty="0">
                        <a:solidFill>
                          <a:srgbClr val="000000"/>
                        </a:solidFill>
                        <a:effectLst/>
                        <a:latin typeface="+mn-lt"/>
                      </a:endParaRPr>
                    </a:p>
                  </a:txBody>
                  <a:tcPr marL="68580" marR="68580" marT="0" marB="0">
                    <a:solidFill>
                      <a:schemeClr val="bg1"/>
                    </a:solidFill>
                  </a:tcPr>
                </a:tc>
                <a:extLst>
                  <a:ext uri="{0D108BD9-81ED-4DB2-BD59-A6C34878D82A}">
                    <a16:rowId xmlns:a16="http://schemas.microsoft.com/office/drawing/2014/main" val="10000"/>
                  </a:ext>
                </a:extLst>
              </a:tr>
              <a:tr h="609565">
                <a:tc>
                  <a:txBody>
                    <a:bodyPr/>
                    <a:lstStyle/>
                    <a:p>
                      <a:r>
                        <a:rPr lang="en-US" sz="1400" b="1" u="none" kern="1200" dirty="0">
                          <a:solidFill>
                            <a:schemeClr val="tx1">
                              <a:lumMod val="65000"/>
                              <a:lumOff val="35000"/>
                            </a:schemeClr>
                          </a:solidFill>
                          <a:effectLst/>
                          <a:latin typeface="+mn-lt"/>
                          <a:ea typeface="+mn-ea"/>
                          <a:cs typeface="+mn-cs"/>
                        </a:rPr>
                        <a:t>Task </a:t>
                      </a:r>
                    </a:p>
                    <a:p>
                      <a:r>
                        <a:rPr lang="en-US" sz="1400" b="0" kern="1200" dirty="0">
                          <a:solidFill>
                            <a:schemeClr val="tx1">
                              <a:lumMod val="65000"/>
                              <a:lumOff val="35000"/>
                            </a:schemeClr>
                          </a:solidFill>
                          <a:effectLst/>
                          <a:latin typeface="+mn-lt"/>
                          <a:ea typeface="+mn-ea"/>
                          <a:cs typeface="+mn-cs"/>
                        </a:rPr>
                        <a:t>Tasks</a:t>
                      </a:r>
                      <a:r>
                        <a:rPr lang="en-US" sz="1400" b="0" kern="1200" baseline="0" dirty="0">
                          <a:solidFill>
                            <a:schemeClr val="tx1">
                              <a:lumMod val="65000"/>
                              <a:lumOff val="35000"/>
                            </a:schemeClr>
                          </a:solidFill>
                          <a:effectLst/>
                          <a:latin typeface="+mn-lt"/>
                          <a:ea typeface="+mn-ea"/>
                          <a:cs typeface="+mn-cs"/>
                        </a:rPr>
                        <a:t> can be accomplished before relationships</a:t>
                      </a:r>
                      <a:endParaRPr lang="en-US" sz="1400" b="0" kern="1200" dirty="0">
                        <a:solidFill>
                          <a:schemeClr val="tx1">
                            <a:lumMod val="65000"/>
                            <a:lumOff val="35000"/>
                          </a:schemeClr>
                        </a:solidFill>
                        <a:effectLst/>
                        <a:latin typeface="+mn-lt"/>
                        <a:ea typeface="+mn-ea"/>
                        <a:cs typeface="+mn-cs"/>
                      </a:endParaRPr>
                    </a:p>
                  </a:txBody>
                  <a:tcPr marT="45717" marB="45717">
                    <a:solidFill>
                      <a:schemeClr val="bg1"/>
                    </a:solidFill>
                  </a:tcPr>
                </a:tc>
                <a:tc>
                  <a:txBody>
                    <a:bodyPr/>
                    <a:lstStyle/>
                    <a:p>
                      <a:pPr marR="0" indent="0" algn="l" rtl="0">
                        <a:spcBef>
                          <a:spcPts val="0"/>
                        </a:spcBef>
                        <a:spcAft>
                          <a:spcPts val="300"/>
                        </a:spcAft>
                      </a:pPr>
                      <a:r>
                        <a:rPr lang="en-US" sz="1400" b="1" kern="1400" dirty="0">
                          <a:solidFill>
                            <a:schemeClr val="tx1">
                              <a:lumMod val="65000"/>
                              <a:lumOff val="35000"/>
                            </a:schemeClr>
                          </a:solidFill>
                          <a:effectLst/>
                          <a:latin typeface="+mn-lt"/>
                        </a:rPr>
                        <a:t>Relationship</a:t>
                      </a:r>
                    </a:p>
                    <a:p>
                      <a:pPr marR="0" indent="0" algn="l" rtl="0">
                        <a:spcBef>
                          <a:spcPts val="0"/>
                        </a:spcBef>
                        <a:spcAft>
                          <a:spcPts val="0"/>
                        </a:spcAft>
                      </a:pPr>
                      <a:r>
                        <a:rPr lang="en-US" sz="1400" b="0" kern="1400" dirty="0">
                          <a:solidFill>
                            <a:schemeClr val="tx1">
                              <a:lumMod val="65000"/>
                              <a:lumOff val="35000"/>
                            </a:schemeClr>
                          </a:solidFill>
                          <a:effectLst/>
                          <a:latin typeface="+mn-lt"/>
                        </a:rPr>
                        <a:t>Things get done when the relationships are in place</a:t>
                      </a:r>
                    </a:p>
                  </a:txBody>
                  <a:tcPr marT="45717" marB="45717">
                    <a:solidFill>
                      <a:schemeClr val="bg1"/>
                    </a:solidFill>
                  </a:tcPr>
                </a:tc>
                <a:extLst>
                  <a:ext uri="{0D108BD9-81ED-4DB2-BD59-A6C34878D82A}">
                    <a16:rowId xmlns:a16="http://schemas.microsoft.com/office/drawing/2014/main" val="10001"/>
                  </a:ext>
                </a:extLst>
              </a:tr>
              <a:tr h="525750">
                <a:tc>
                  <a:txBody>
                    <a:bodyPr/>
                    <a:lstStyle/>
                    <a:p>
                      <a:r>
                        <a:rPr lang="en-US" sz="1400" b="1" u="none" kern="1200" dirty="0">
                          <a:solidFill>
                            <a:schemeClr val="tx1">
                              <a:lumMod val="65000"/>
                              <a:lumOff val="35000"/>
                            </a:schemeClr>
                          </a:solidFill>
                          <a:effectLst/>
                          <a:latin typeface="+mn-lt"/>
                          <a:ea typeface="+mn-ea"/>
                          <a:cs typeface="+mn-cs"/>
                        </a:rPr>
                        <a:t>Explicit </a:t>
                      </a:r>
                    </a:p>
                    <a:p>
                      <a:r>
                        <a:rPr lang="en-US" sz="1400" kern="1200" dirty="0">
                          <a:solidFill>
                            <a:schemeClr val="tx1">
                              <a:lumMod val="65000"/>
                              <a:lumOff val="35000"/>
                            </a:schemeClr>
                          </a:solidFill>
                          <a:effectLst/>
                          <a:latin typeface="+mn-lt"/>
                          <a:ea typeface="+mn-ea"/>
                          <a:cs typeface="+mn-cs"/>
                        </a:rPr>
                        <a:t>Meaning is stated directly. </a:t>
                      </a:r>
                    </a:p>
                  </a:txBody>
                  <a:tcPr marT="45717" marB="45717">
                    <a:solidFill>
                      <a:schemeClr val="accent1">
                        <a:lumMod val="20000"/>
                        <a:lumOff val="80000"/>
                      </a:schemeClr>
                    </a:solidFill>
                  </a:tcPr>
                </a:tc>
                <a:tc>
                  <a:txBody>
                    <a:bodyPr/>
                    <a:lstStyle/>
                    <a:p>
                      <a:r>
                        <a:rPr lang="en-US" sz="1400" b="1" kern="1200" dirty="0">
                          <a:solidFill>
                            <a:schemeClr val="tx1">
                              <a:lumMod val="65000"/>
                              <a:lumOff val="35000"/>
                            </a:schemeClr>
                          </a:solidFill>
                          <a:effectLst/>
                          <a:latin typeface="+mn-lt"/>
                          <a:ea typeface="+mn-ea"/>
                          <a:cs typeface="+mn-cs"/>
                        </a:rPr>
                        <a:t>Implicit</a:t>
                      </a:r>
                    </a:p>
                    <a:p>
                      <a:r>
                        <a:rPr lang="en-US" sz="1400" kern="1200" dirty="0">
                          <a:solidFill>
                            <a:schemeClr val="tx1">
                              <a:lumMod val="65000"/>
                              <a:lumOff val="35000"/>
                            </a:schemeClr>
                          </a:solidFill>
                          <a:effectLst/>
                          <a:latin typeface="+mn-lt"/>
                          <a:ea typeface="+mn-ea"/>
                          <a:cs typeface="+mn-cs"/>
                        </a:rPr>
                        <a:t>Meaning often must be inferred</a:t>
                      </a:r>
                    </a:p>
                  </a:txBody>
                  <a:tcPr marT="45717" marB="45717">
                    <a:solidFill>
                      <a:schemeClr val="accent1">
                        <a:lumMod val="20000"/>
                        <a:lumOff val="80000"/>
                      </a:schemeClr>
                    </a:solidFill>
                  </a:tcPr>
                </a:tc>
                <a:extLst>
                  <a:ext uri="{0D108BD9-81ED-4DB2-BD59-A6C34878D82A}">
                    <a16:rowId xmlns:a16="http://schemas.microsoft.com/office/drawing/2014/main" val="10002"/>
                  </a:ext>
                </a:extLst>
              </a:tr>
              <a:tr h="533369">
                <a:tc>
                  <a:txBody>
                    <a:bodyPr/>
                    <a:lstStyle/>
                    <a:p>
                      <a:r>
                        <a:rPr lang="en-US" sz="1400" b="1" u="none" kern="1200" dirty="0">
                          <a:solidFill>
                            <a:schemeClr val="tx1">
                              <a:lumMod val="65000"/>
                              <a:lumOff val="35000"/>
                            </a:schemeClr>
                          </a:solidFill>
                          <a:effectLst/>
                          <a:latin typeface="+mn-lt"/>
                          <a:ea typeface="+mn-ea"/>
                          <a:cs typeface="+mn-cs"/>
                        </a:rPr>
                        <a:t>Individual</a:t>
                      </a:r>
                    </a:p>
                    <a:p>
                      <a:r>
                        <a:rPr lang="en-US" sz="1400" kern="1200" dirty="0">
                          <a:solidFill>
                            <a:schemeClr val="tx1">
                              <a:lumMod val="65000"/>
                              <a:lumOff val="35000"/>
                            </a:schemeClr>
                          </a:solidFill>
                          <a:effectLst/>
                          <a:latin typeface="+mn-lt"/>
                          <a:ea typeface="+mn-ea"/>
                          <a:cs typeface="+mn-cs"/>
                        </a:rPr>
                        <a:t>Me before we</a:t>
                      </a:r>
                    </a:p>
                  </a:txBody>
                  <a:tcPr marT="45717" marB="45717">
                    <a:solidFill>
                      <a:schemeClr val="bg1"/>
                    </a:solidFill>
                  </a:tcPr>
                </a:tc>
                <a:tc>
                  <a:txBody>
                    <a:bodyPr/>
                    <a:lstStyle/>
                    <a:p>
                      <a:r>
                        <a:rPr lang="en-US" sz="1400" b="1" kern="1200" dirty="0">
                          <a:solidFill>
                            <a:schemeClr val="tx1">
                              <a:lumMod val="65000"/>
                              <a:lumOff val="35000"/>
                            </a:schemeClr>
                          </a:solidFill>
                          <a:effectLst/>
                          <a:latin typeface="+mn-lt"/>
                          <a:ea typeface="+mn-ea"/>
                          <a:cs typeface="+mn-cs"/>
                        </a:rPr>
                        <a:t>Group</a:t>
                      </a:r>
                    </a:p>
                    <a:p>
                      <a:r>
                        <a:rPr lang="en-US" sz="1400" kern="1200" dirty="0">
                          <a:solidFill>
                            <a:schemeClr val="tx1">
                              <a:lumMod val="65000"/>
                              <a:lumOff val="35000"/>
                            </a:schemeClr>
                          </a:solidFill>
                          <a:effectLst/>
                          <a:latin typeface="+mn-lt"/>
                          <a:ea typeface="+mn-ea"/>
                          <a:cs typeface="+mn-cs"/>
                        </a:rPr>
                        <a:t>We before me</a:t>
                      </a:r>
                    </a:p>
                  </a:txBody>
                  <a:tcPr marT="45717" marB="45717">
                    <a:solidFill>
                      <a:schemeClr val="bg1"/>
                    </a:solidFill>
                  </a:tcPr>
                </a:tc>
                <a:extLst>
                  <a:ext uri="{0D108BD9-81ED-4DB2-BD59-A6C34878D82A}">
                    <a16:rowId xmlns:a16="http://schemas.microsoft.com/office/drawing/2014/main" val="10003"/>
                  </a:ext>
                </a:extLst>
              </a:tr>
              <a:tr h="579087">
                <a:tc>
                  <a:txBody>
                    <a:bodyPr/>
                    <a:lstStyle/>
                    <a:p>
                      <a:r>
                        <a:rPr lang="en-US" sz="1400" b="1" u="none" kern="1200" dirty="0">
                          <a:solidFill>
                            <a:schemeClr val="tx1">
                              <a:lumMod val="65000"/>
                              <a:lumOff val="35000"/>
                            </a:schemeClr>
                          </a:solidFill>
                          <a:effectLst/>
                          <a:latin typeface="+mn-lt"/>
                          <a:ea typeface="+mn-ea"/>
                          <a:cs typeface="+mn-cs"/>
                        </a:rPr>
                        <a:t>Risk Taking</a:t>
                      </a:r>
                    </a:p>
                    <a:p>
                      <a:r>
                        <a:rPr lang="en-US" sz="1400" kern="1200" dirty="0">
                          <a:solidFill>
                            <a:schemeClr val="tx1">
                              <a:lumMod val="65000"/>
                              <a:lumOff val="35000"/>
                            </a:schemeClr>
                          </a:solidFill>
                          <a:effectLst/>
                          <a:latin typeface="+mn-lt"/>
                          <a:ea typeface="+mn-ea"/>
                          <a:cs typeface="+mn-cs"/>
                        </a:rPr>
                        <a:t>Make change happen; act</a:t>
                      </a:r>
                      <a:r>
                        <a:rPr lang="en-US" sz="1400" kern="1200" baseline="0" dirty="0">
                          <a:solidFill>
                            <a:schemeClr val="tx1">
                              <a:lumMod val="65000"/>
                              <a:lumOff val="35000"/>
                            </a:schemeClr>
                          </a:solidFill>
                          <a:effectLst/>
                          <a:latin typeface="+mn-lt"/>
                          <a:ea typeface="+mn-ea"/>
                          <a:cs typeface="+mn-cs"/>
                        </a:rPr>
                        <a:t> </a:t>
                      </a:r>
                      <a:r>
                        <a:rPr lang="en-US" sz="1400" kern="1200" dirty="0">
                          <a:solidFill>
                            <a:schemeClr val="tx1">
                              <a:lumMod val="65000"/>
                              <a:lumOff val="35000"/>
                            </a:schemeClr>
                          </a:solidFill>
                          <a:effectLst/>
                          <a:latin typeface="+mn-lt"/>
                          <a:ea typeface="+mn-ea"/>
                          <a:cs typeface="+mn-cs"/>
                        </a:rPr>
                        <a:t>decisively. New is good.</a:t>
                      </a:r>
                    </a:p>
                  </a:txBody>
                  <a:tcPr marT="45717" marB="45717">
                    <a:solidFill>
                      <a:schemeClr val="accent1">
                        <a:lumMod val="20000"/>
                        <a:lumOff val="80000"/>
                      </a:schemeClr>
                    </a:solidFill>
                  </a:tcPr>
                </a:tc>
                <a:tc>
                  <a:txBody>
                    <a:bodyPr/>
                    <a:lstStyle/>
                    <a:p>
                      <a:r>
                        <a:rPr lang="en-US" sz="1400" b="1" kern="1200" dirty="0">
                          <a:solidFill>
                            <a:schemeClr val="tx1">
                              <a:lumMod val="65000"/>
                              <a:lumOff val="35000"/>
                            </a:schemeClr>
                          </a:solidFill>
                          <a:effectLst/>
                          <a:latin typeface="+mn-lt"/>
                          <a:ea typeface="+mn-ea"/>
                          <a:cs typeface="+mn-cs"/>
                        </a:rPr>
                        <a:t>Risk Avoiding</a:t>
                      </a:r>
                    </a:p>
                    <a:p>
                      <a:r>
                        <a:rPr lang="en-US" sz="1400" kern="1200" dirty="0">
                          <a:solidFill>
                            <a:schemeClr val="tx1">
                              <a:lumMod val="65000"/>
                              <a:lumOff val="35000"/>
                            </a:schemeClr>
                          </a:solidFill>
                          <a:effectLst/>
                          <a:latin typeface="+mn-lt"/>
                          <a:ea typeface="+mn-ea"/>
                          <a:cs typeface="+mn-cs"/>
                        </a:rPr>
                        <a:t>Avoid change. Steady, but sure.</a:t>
                      </a:r>
                      <a:r>
                        <a:rPr lang="en-US" sz="1400" kern="1200" baseline="0" dirty="0">
                          <a:solidFill>
                            <a:schemeClr val="tx1">
                              <a:lumMod val="65000"/>
                              <a:lumOff val="35000"/>
                            </a:schemeClr>
                          </a:solidFill>
                          <a:effectLst/>
                          <a:latin typeface="+mn-lt"/>
                          <a:ea typeface="+mn-ea"/>
                          <a:cs typeface="+mn-cs"/>
                        </a:rPr>
                        <a:t> </a:t>
                      </a:r>
                      <a:r>
                        <a:rPr lang="en-US" sz="1400" kern="1200" dirty="0">
                          <a:solidFill>
                            <a:schemeClr val="tx1">
                              <a:lumMod val="65000"/>
                              <a:lumOff val="35000"/>
                            </a:schemeClr>
                          </a:solidFill>
                          <a:effectLst/>
                          <a:latin typeface="+mn-lt"/>
                          <a:ea typeface="+mn-ea"/>
                          <a:cs typeface="+mn-cs"/>
                        </a:rPr>
                        <a:t>Stress continuity. </a:t>
                      </a:r>
                    </a:p>
                  </a:txBody>
                  <a:tcPr marT="45717" marB="45717">
                    <a:solidFill>
                      <a:schemeClr val="accent1">
                        <a:lumMod val="20000"/>
                        <a:lumOff val="80000"/>
                      </a:schemeClr>
                    </a:solidFill>
                  </a:tcPr>
                </a:tc>
                <a:extLst>
                  <a:ext uri="{0D108BD9-81ED-4DB2-BD59-A6C34878D82A}">
                    <a16:rowId xmlns:a16="http://schemas.microsoft.com/office/drawing/2014/main" val="10004"/>
                  </a:ext>
                </a:extLst>
              </a:tr>
              <a:tr h="571467">
                <a:tc>
                  <a:txBody>
                    <a:bodyPr/>
                    <a:lstStyle/>
                    <a:p>
                      <a:r>
                        <a:rPr lang="en-US" sz="1400" b="1" u="none" kern="1200" dirty="0">
                          <a:solidFill>
                            <a:schemeClr val="tx1">
                              <a:lumMod val="65000"/>
                              <a:lumOff val="35000"/>
                            </a:schemeClr>
                          </a:solidFill>
                          <a:effectLst/>
                          <a:latin typeface="+mn-lt"/>
                          <a:ea typeface="+mn-ea"/>
                          <a:cs typeface="+mn-cs"/>
                        </a:rPr>
                        <a:t>Tight</a:t>
                      </a:r>
                    </a:p>
                    <a:p>
                      <a:r>
                        <a:rPr lang="en-US" sz="1400" kern="1200" dirty="0">
                          <a:solidFill>
                            <a:schemeClr val="tx1">
                              <a:lumMod val="65000"/>
                              <a:lumOff val="35000"/>
                            </a:schemeClr>
                          </a:solidFill>
                          <a:effectLst/>
                          <a:latin typeface="+mn-lt"/>
                          <a:ea typeface="+mn-ea"/>
                          <a:cs typeface="+mn-cs"/>
                        </a:rPr>
                        <a:t>Be punctual; control time; time is money</a:t>
                      </a:r>
                    </a:p>
                  </a:txBody>
                  <a:tcPr marT="45717" marB="45717">
                    <a:solidFill>
                      <a:schemeClr val="bg1"/>
                    </a:solidFill>
                  </a:tcPr>
                </a:tc>
                <a:tc>
                  <a:txBody>
                    <a:bodyPr/>
                    <a:lstStyle/>
                    <a:p>
                      <a:r>
                        <a:rPr lang="en-US" sz="1400" b="1" kern="1200" dirty="0">
                          <a:solidFill>
                            <a:schemeClr val="tx1">
                              <a:lumMod val="65000"/>
                              <a:lumOff val="35000"/>
                            </a:schemeClr>
                          </a:solidFill>
                          <a:effectLst/>
                          <a:latin typeface="+mn-lt"/>
                          <a:ea typeface="+mn-ea"/>
                          <a:cs typeface="+mn-cs"/>
                        </a:rPr>
                        <a:t>Loose</a:t>
                      </a:r>
                    </a:p>
                    <a:p>
                      <a:r>
                        <a:rPr lang="en-US" sz="1400" kern="1200" dirty="0">
                          <a:solidFill>
                            <a:schemeClr val="tx1">
                              <a:lumMod val="65000"/>
                              <a:lumOff val="35000"/>
                            </a:schemeClr>
                          </a:solidFill>
                          <a:effectLst/>
                          <a:latin typeface="+mn-lt"/>
                          <a:ea typeface="+mn-ea"/>
                          <a:cs typeface="+mn-cs"/>
                        </a:rPr>
                        <a:t>Be Flexible, go with the flow. </a:t>
                      </a:r>
                    </a:p>
                  </a:txBody>
                  <a:tcPr marT="45717" marB="45717">
                    <a:solidFill>
                      <a:schemeClr val="bg1"/>
                    </a:solidFill>
                  </a:tcPr>
                </a:tc>
                <a:extLst>
                  <a:ext uri="{0D108BD9-81ED-4DB2-BD59-A6C34878D82A}">
                    <a16:rowId xmlns:a16="http://schemas.microsoft.com/office/drawing/2014/main" val="10005"/>
                  </a:ext>
                </a:extLst>
              </a:tr>
              <a:tr h="609565">
                <a:tc>
                  <a:txBody>
                    <a:bodyPr/>
                    <a:lstStyle/>
                    <a:p>
                      <a:r>
                        <a:rPr lang="en-US" sz="1400" b="1" u="none" kern="1200" dirty="0">
                          <a:solidFill>
                            <a:schemeClr val="tx1">
                              <a:lumMod val="65000"/>
                              <a:lumOff val="35000"/>
                            </a:schemeClr>
                          </a:solidFill>
                          <a:effectLst/>
                          <a:latin typeface="+mn-lt"/>
                          <a:ea typeface="+mn-ea"/>
                          <a:cs typeface="+mn-cs"/>
                        </a:rPr>
                        <a:t>Shared</a:t>
                      </a:r>
                    </a:p>
                    <a:p>
                      <a:r>
                        <a:rPr lang="en-US" sz="1400" kern="1200" dirty="0">
                          <a:solidFill>
                            <a:schemeClr val="tx1">
                              <a:lumMod val="65000"/>
                              <a:lumOff val="35000"/>
                            </a:schemeClr>
                          </a:solidFill>
                          <a:effectLst/>
                          <a:latin typeface="+mn-lt"/>
                          <a:ea typeface="+mn-ea"/>
                          <a:cs typeface="+mn-cs"/>
                        </a:rPr>
                        <a:t>Power and authority is distributed</a:t>
                      </a:r>
                      <a:r>
                        <a:rPr lang="en-US" sz="1400" kern="1200" baseline="0" dirty="0">
                          <a:solidFill>
                            <a:schemeClr val="tx1">
                              <a:lumMod val="65000"/>
                              <a:lumOff val="35000"/>
                            </a:schemeClr>
                          </a:solidFill>
                          <a:effectLst/>
                          <a:latin typeface="+mn-lt"/>
                          <a:ea typeface="+mn-ea"/>
                          <a:cs typeface="+mn-cs"/>
                        </a:rPr>
                        <a:t> </a:t>
                      </a:r>
                      <a:r>
                        <a:rPr lang="en-US" sz="1400" kern="1200" dirty="0">
                          <a:solidFill>
                            <a:schemeClr val="tx1">
                              <a:lumMod val="65000"/>
                              <a:lumOff val="35000"/>
                            </a:schemeClr>
                          </a:solidFill>
                          <a:effectLst/>
                          <a:latin typeface="+mn-lt"/>
                          <a:ea typeface="+mn-ea"/>
                          <a:cs typeface="+mn-cs"/>
                        </a:rPr>
                        <a:t>within the group</a:t>
                      </a:r>
                    </a:p>
                  </a:txBody>
                  <a:tcPr marT="45717" marB="45717">
                    <a:solidFill>
                      <a:schemeClr val="accent1">
                        <a:lumMod val="20000"/>
                        <a:lumOff val="80000"/>
                      </a:schemeClr>
                    </a:solidFill>
                  </a:tcPr>
                </a:tc>
                <a:tc>
                  <a:txBody>
                    <a:bodyPr/>
                    <a:lstStyle/>
                    <a:p>
                      <a:pPr marR="0" indent="0" algn="l" rtl="0">
                        <a:spcBef>
                          <a:spcPts val="0"/>
                        </a:spcBef>
                        <a:spcAft>
                          <a:spcPts val="300"/>
                        </a:spcAft>
                      </a:pPr>
                      <a:r>
                        <a:rPr lang="en-US" sz="1400" b="1" kern="1400" dirty="0">
                          <a:solidFill>
                            <a:schemeClr val="tx1">
                              <a:lumMod val="65000"/>
                              <a:lumOff val="35000"/>
                            </a:schemeClr>
                          </a:solidFill>
                          <a:effectLst/>
                          <a:latin typeface="+mn-lt"/>
                        </a:rPr>
                        <a:t>Concentrated</a:t>
                      </a:r>
                    </a:p>
                    <a:p>
                      <a:pPr marR="0" indent="0" algn="l" rtl="0">
                        <a:spcBef>
                          <a:spcPts val="0"/>
                        </a:spcBef>
                        <a:spcAft>
                          <a:spcPts val="0"/>
                        </a:spcAft>
                      </a:pPr>
                      <a:r>
                        <a:rPr lang="en-US" sz="1400" kern="1400" dirty="0">
                          <a:solidFill>
                            <a:schemeClr val="tx1">
                              <a:lumMod val="65000"/>
                              <a:lumOff val="35000"/>
                            </a:schemeClr>
                          </a:solidFill>
                          <a:effectLst/>
                          <a:latin typeface="+mn-lt"/>
                        </a:rPr>
                        <a:t>Power and authority given</a:t>
                      </a:r>
                      <a:r>
                        <a:rPr lang="en-US" sz="1400" kern="1400" baseline="0" dirty="0">
                          <a:solidFill>
                            <a:schemeClr val="tx1">
                              <a:lumMod val="65000"/>
                              <a:lumOff val="35000"/>
                            </a:schemeClr>
                          </a:solidFill>
                          <a:effectLst/>
                          <a:latin typeface="+mn-lt"/>
                        </a:rPr>
                        <a:t> to </a:t>
                      </a:r>
                      <a:r>
                        <a:rPr lang="en-US" sz="1400" kern="1400" dirty="0">
                          <a:solidFill>
                            <a:schemeClr val="tx1">
                              <a:lumMod val="65000"/>
                              <a:lumOff val="35000"/>
                            </a:schemeClr>
                          </a:solidFill>
                          <a:effectLst/>
                          <a:latin typeface="+mn-lt"/>
                        </a:rPr>
                        <a:t>specific people</a:t>
                      </a:r>
                    </a:p>
                  </a:txBody>
                  <a:tcPr marL="68580" marR="68580" marT="0" marB="0">
                    <a:solidFill>
                      <a:schemeClr val="accent1">
                        <a:lumMod val="20000"/>
                        <a:lumOff val="80000"/>
                      </a:schemeClr>
                    </a:solidFill>
                  </a:tcPr>
                </a:tc>
                <a:extLst>
                  <a:ext uri="{0D108BD9-81ED-4DB2-BD59-A6C34878D82A}">
                    <a16:rowId xmlns:a16="http://schemas.microsoft.com/office/drawing/2014/main" val="10006"/>
                  </a:ext>
                </a:extLst>
              </a:tr>
              <a:tr h="731478">
                <a:tc>
                  <a:txBody>
                    <a:bodyPr/>
                    <a:lstStyle/>
                    <a:p>
                      <a:r>
                        <a:rPr lang="en-US" sz="1400" b="1" i="0" u="none" strike="noStrike" kern="1200" baseline="0" dirty="0">
                          <a:solidFill>
                            <a:schemeClr val="tx1">
                              <a:lumMod val="65000"/>
                              <a:lumOff val="35000"/>
                            </a:schemeClr>
                          </a:solidFill>
                          <a:latin typeface="+mn-lt"/>
                          <a:ea typeface="+mn-ea"/>
                          <a:cs typeface="+mn-cs"/>
                        </a:rPr>
                        <a:t>Linear </a:t>
                      </a:r>
                      <a:endParaRPr lang="en-US" sz="1400" b="0" i="0" u="none" strike="noStrike" kern="1200" baseline="0" dirty="0">
                        <a:solidFill>
                          <a:schemeClr val="tx1">
                            <a:lumMod val="65000"/>
                            <a:lumOff val="35000"/>
                          </a:schemeClr>
                        </a:solidFill>
                        <a:latin typeface="+mn-lt"/>
                        <a:ea typeface="+mn-ea"/>
                        <a:cs typeface="+mn-cs"/>
                      </a:endParaRPr>
                    </a:p>
                    <a:p>
                      <a:r>
                        <a:rPr lang="en-US" sz="1400" b="0" i="0" u="none" strike="noStrike" kern="1200" baseline="0" dirty="0">
                          <a:solidFill>
                            <a:schemeClr val="tx1">
                              <a:lumMod val="65000"/>
                              <a:lumOff val="35000"/>
                            </a:schemeClr>
                          </a:solidFill>
                          <a:latin typeface="+mn-lt"/>
                          <a:ea typeface="+mn-ea"/>
                          <a:cs typeface="+mn-cs"/>
                        </a:rPr>
                        <a:t>Analytical, step-by-step process  toward solutions </a:t>
                      </a:r>
                      <a:r>
                        <a:rPr lang="en-US" sz="1800" b="0" i="0" u="none" strike="noStrike" kern="1200" baseline="0" dirty="0">
                          <a:solidFill>
                            <a:schemeClr val="tx1">
                              <a:lumMod val="65000"/>
                              <a:lumOff val="35000"/>
                            </a:schemeClr>
                          </a:solidFill>
                          <a:latin typeface="+mn-lt"/>
                          <a:ea typeface="+mn-ea"/>
                          <a:cs typeface="+mn-cs"/>
                        </a:rPr>
                        <a:t>	</a:t>
                      </a:r>
                    </a:p>
                  </a:txBody>
                  <a:tcPr marT="45717" marB="45717">
                    <a:solidFill>
                      <a:schemeClr val="bg1"/>
                    </a:solidFill>
                  </a:tcPr>
                </a:tc>
                <a:tc>
                  <a:txBody>
                    <a:bodyPr/>
                    <a:lstStyle/>
                    <a:p>
                      <a:r>
                        <a:rPr lang="en-US" sz="1400" b="1" kern="1400" dirty="0">
                          <a:solidFill>
                            <a:schemeClr val="tx1">
                              <a:lumMod val="65000"/>
                              <a:lumOff val="35000"/>
                            </a:schemeClr>
                          </a:solidFill>
                          <a:effectLst/>
                          <a:latin typeface="+mn-lt"/>
                          <a:ea typeface="+mn-ea"/>
                          <a:cs typeface="+mn-cs"/>
                        </a:rPr>
                        <a:t>Circular</a:t>
                      </a:r>
                    </a:p>
                    <a:p>
                      <a:r>
                        <a:rPr lang="en-US" sz="1400" kern="1200" dirty="0">
                          <a:solidFill>
                            <a:schemeClr val="tx1">
                              <a:lumMod val="65000"/>
                              <a:lumOff val="35000"/>
                            </a:schemeClr>
                          </a:solidFill>
                          <a:effectLst/>
                          <a:latin typeface="+mn-lt"/>
                          <a:ea typeface="+mn-ea"/>
                          <a:cs typeface="+mn-cs"/>
                        </a:rPr>
                        <a:t>Focus on exploring &amp; integrating</a:t>
                      </a:r>
                    </a:p>
                    <a:p>
                      <a:r>
                        <a:rPr lang="en-US" sz="1400" kern="1200" dirty="0">
                          <a:solidFill>
                            <a:schemeClr val="tx1">
                              <a:lumMod val="65000"/>
                              <a:lumOff val="35000"/>
                            </a:schemeClr>
                          </a:solidFill>
                          <a:effectLst/>
                          <a:latin typeface="+mn-lt"/>
                          <a:ea typeface="+mn-ea"/>
                          <a:cs typeface="+mn-cs"/>
                        </a:rPr>
                        <a:t>perspectives in a less  unstructured way</a:t>
                      </a:r>
                    </a:p>
                  </a:txBody>
                  <a:tcPr marT="45717" marB="45717">
                    <a:solidFill>
                      <a:schemeClr val="bg1"/>
                    </a:solidFill>
                  </a:tcPr>
                </a:tc>
                <a:extLst>
                  <a:ext uri="{0D108BD9-81ED-4DB2-BD59-A6C34878D82A}">
                    <a16:rowId xmlns:a16="http://schemas.microsoft.com/office/drawing/2014/main" val="10007"/>
                  </a:ext>
                </a:extLst>
              </a:tr>
              <a:tr h="563847">
                <a:tc>
                  <a:txBody>
                    <a:bodyPr/>
                    <a:lstStyle/>
                    <a:p>
                      <a:r>
                        <a:rPr lang="en-US" sz="1400" b="1" u="none" dirty="0">
                          <a:solidFill>
                            <a:schemeClr val="tx1">
                              <a:lumMod val="65000"/>
                              <a:lumOff val="35000"/>
                            </a:schemeClr>
                          </a:solidFill>
                        </a:rPr>
                        <a:t>Facts</a:t>
                      </a:r>
                    </a:p>
                    <a:p>
                      <a:r>
                        <a:rPr lang="en-US" sz="1400" dirty="0">
                          <a:solidFill>
                            <a:schemeClr val="tx1">
                              <a:lumMod val="65000"/>
                              <a:lumOff val="35000"/>
                            </a:schemeClr>
                          </a:solidFill>
                        </a:rPr>
                        <a:t>Emphasis on data and concrete</a:t>
                      </a:r>
                      <a:r>
                        <a:rPr lang="en-US" sz="1400" baseline="0" dirty="0">
                          <a:solidFill>
                            <a:schemeClr val="tx1">
                              <a:lumMod val="65000"/>
                              <a:lumOff val="35000"/>
                            </a:schemeClr>
                          </a:solidFill>
                        </a:rPr>
                        <a:t> </a:t>
                      </a:r>
                      <a:r>
                        <a:rPr lang="en-US" sz="1400" dirty="0">
                          <a:solidFill>
                            <a:schemeClr val="tx1">
                              <a:lumMod val="65000"/>
                              <a:lumOff val="35000"/>
                            </a:schemeClr>
                          </a:solidFill>
                        </a:rPr>
                        <a:t>experiences</a:t>
                      </a:r>
                    </a:p>
                  </a:txBody>
                  <a:tcPr marT="45717" marB="45717">
                    <a:solidFill>
                      <a:schemeClr val="accent1">
                        <a:lumMod val="20000"/>
                        <a:lumOff val="80000"/>
                      </a:schemeClr>
                    </a:solidFill>
                  </a:tcPr>
                </a:tc>
                <a:tc>
                  <a:txBody>
                    <a:bodyPr/>
                    <a:lstStyle/>
                    <a:p>
                      <a:r>
                        <a:rPr lang="en-US" sz="1400" b="1" kern="1200" dirty="0">
                          <a:solidFill>
                            <a:schemeClr val="tx1">
                              <a:lumMod val="65000"/>
                              <a:lumOff val="35000"/>
                            </a:schemeClr>
                          </a:solidFill>
                          <a:effectLst/>
                          <a:latin typeface="+mn-lt"/>
                          <a:ea typeface="+mn-ea"/>
                          <a:cs typeface="+mn-cs"/>
                        </a:rPr>
                        <a:t>Thinking</a:t>
                      </a:r>
                      <a:endParaRPr lang="en-US" sz="1400" kern="1200" dirty="0">
                        <a:solidFill>
                          <a:schemeClr val="tx1">
                            <a:lumMod val="65000"/>
                            <a:lumOff val="35000"/>
                          </a:schemeClr>
                        </a:solidFill>
                        <a:effectLst/>
                        <a:latin typeface="+mn-lt"/>
                        <a:ea typeface="+mn-ea"/>
                        <a:cs typeface="+mn-cs"/>
                      </a:endParaRPr>
                    </a:p>
                    <a:p>
                      <a:r>
                        <a:rPr lang="en-US" sz="1400" kern="1200" dirty="0">
                          <a:solidFill>
                            <a:schemeClr val="tx1">
                              <a:lumMod val="65000"/>
                              <a:lumOff val="35000"/>
                            </a:schemeClr>
                          </a:solidFill>
                          <a:effectLst/>
                          <a:latin typeface="+mn-lt"/>
                          <a:ea typeface="+mn-ea"/>
                          <a:cs typeface="+mn-cs"/>
                        </a:rPr>
                        <a:t>Emphasis on reasoning, concepts and data</a:t>
                      </a:r>
                    </a:p>
                  </a:txBody>
                  <a:tcPr marT="45717" marB="45717">
                    <a:solidFill>
                      <a:schemeClr val="accent1">
                        <a:lumMod val="20000"/>
                        <a:lumOff val="80000"/>
                      </a:schemeClr>
                    </a:solidFill>
                  </a:tcPr>
                </a:tc>
                <a:extLst>
                  <a:ext uri="{0D108BD9-81ED-4DB2-BD59-A6C34878D82A}">
                    <a16:rowId xmlns:a16="http://schemas.microsoft.com/office/drawing/2014/main" val="10008"/>
                  </a:ext>
                </a:extLst>
              </a:tr>
              <a:tr h="579087">
                <a:tc>
                  <a:txBody>
                    <a:bodyPr/>
                    <a:lstStyle/>
                    <a:p>
                      <a:r>
                        <a:rPr lang="en-US" sz="1400" b="1" i="0" u="none" strike="noStrike" kern="1200" baseline="0" dirty="0">
                          <a:solidFill>
                            <a:schemeClr val="tx1">
                              <a:lumMod val="65000"/>
                              <a:lumOff val="35000"/>
                            </a:schemeClr>
                          </a:solidFill>
                          <a:latin typeface="+mn-lt"/>
                          <a:ea typeface="+mn-ea"/>
                          <a:cs typeface="+mn-cs"/>
                        </a:rPr>
                        <a:t>Simple</a:t>
                      </a:r>
                      <a:r>
                        <a:rPr lang="en-US" sz="1400" b="1" i="0" u="sng" strike="noStrike" kern="1200" baseline="0" dirty="0">
                          <a:solidFill>
                            <a:schemeClr val="tx1">
                              <a:lumMod val="65000"/>
                              <a:lumOff val="35000"/>
                            </a:schemeClr>
                          </a:solidFill>
                          <a:latin typeface="+mn-lt"/>
                          <a:ea typeface="+mn-ea"/>
                          <a:cs typeface="+mn-cs"/>
                        </a:rPr>
                        <a:t> </a:t>
                      </a:r>
                      <a:endParaRPr lang="en-US" sz="1400" b="0" i="0" u="sng" strike="noStrike" kern="1200" baseline="0" dirty="0">
                        <a:solidFill>
                          <a:schemeClr val="tx1">
                            <a:lumMod val="65000"/>
                            <a:lumOff val="35000"/>
                          </a:schemeClr>
                        </a:solidFill>
                        <a:latin typeface="+mn-lt"/>
                        <a:ea typeface="+mn-ea"/>
                        <a:cs typeface="+mn-cs"/>
                      </a:endParaRPr>
                    </a:p>
                    <a:p>
                      <a:r>
                        <a:rPr lang="en-US" sz="1400" b="0" i="0" u="none" strike="noStrike" kern="1200" baseline="0" dirty="0">
                          <a:solidFill>
                            <a:schemeClr val="tx1">
                              <a:lumMod val="65000"/>
                              <a:lumOff val="35000"/>
                            </a:schemeClr>
                          </a:solidFill>
                          <a:latin typeface="+mn-lt"/>
                          <a:ea typeface="+mn-ea"/>
                          <a:cs typeface="+mn-cs"/>
                        </a:rPr>
                        <a:t>Reduce to basics. Essentials with little context. </a:t>
                      </a:r>
                      <a:r>
                        <a:rPr lang="en-US" sz="1800" b="0" i="0" u="none" strike="noStrike" kern="1200" baseline="0" dirty="0">
                          <a:solidFill>
                            <a:schemeClr val="tx1">
                              <a:lumMod val="65000"/>
                              <a:lumOff val="35000"/>
                            </a:schemeClr>
                          </a:solidFill>
                          <a:latin typeface="+mn-lt"/>
                          <a:ea typeface="+mn-ea"/>
                          <a:cs typeface="+mn-cs"/>
                        </a:rPr>
                        <a:t>	</a:t>
                      </a:r>
                    </a:p>
                  </a:txBody>
                  <a:tcPr marT="45717" marB="45717">
                    <a:solidFill>
                      <a:schemeClr val="bg1"/>
                    </a:solidFill>
                  </a:tcPr>
                </a:tc>
                <a:tc>
                  <a:txBody>
                    <a:bodyPr/>
                    <a:lstStyle/>
                    <a:p>
                      <a:r>
                        <a:rPr lang="en-US" sz="1400" b="1" kern="1200" dirty="0">
                          <a:solidFill>
                            <a:schemeClr val="tx1">
                              <a:lumMod val="65000"/>
                              <a:lumOff val="35000"/>
                            </a:schemeClr>
                          </a:solidFill>
                          <a:effectLst/>
                          <a:latin typeface="+mn-lt"/>
                          <a:ea typeface="+mn-ea"/>
                          <a:cs typeface="+mn-cs"/>
                        </a:rPr>
                        <a:t>Complex</a:t>
                      </a:r>
                      <a:endParaRPr lang="en-US" sz="1400" kern="1200" dirty="0">
                        <a:solidFill>
                          <a:schemeClr val="tx1">
                            <a:lumMod val="65000"/>
                            <a:lumOff val="35000"/>
                          </a:schemeClr>
                        </a:solidFill>
                        <a:effectLst/>
                        <a:latin typeface="+mn-lt"/>
                        <a:ea typeface="+mn-ea"/>
                        <a:cs typeface="+mn-cs"/>
                      </a:endParaRPr>
                    </a:p>
                    <a:p>
                      <a:r>
                        <a:rPr lang="en-US" sz="1400" kern="1200" dirty="0">
                          <a:solidFill>
                            <a:schemeClr val="tx1">
                              <a:lumMod val="65000"/>
                              <a:lumOff val="35000"/>
                            </a:schemeClr>
                          </a:solidFill>
                          <a:effectLst/>
                          <a:latin typeface="+mn-lt"/>
                          <a:ea typeface="+mn-ea"/>
                          <a:cs typeface="+mn-cs"/>
                        </a:rPr>
                        <a:t>Detailed, contextual understanding</a:t>
                      </a:r>
                    </a:p>
                  </a:txBody>
                  <a:tcPr marT="45717" marB="45717">
                    <a:solidFill>
                      <a:schemeClr val="bg1"/>
                    </a:solidFill>
                  </a:tcPr>
                </a:tc>
                <a:extLst>
                  <a:ext uri="{0D108BD9-81ED-4DB2-BD59-A6C34878D82A}">
                    <a16:rowId xmlns:a16="http://schemas.microsoft.com/office/drawing/2014/main" val="10009"/>
                  </a:ext>
                </a:extLst>
              </a:tr>
            </a:tbl>
          </a:graphicData>
        </a:graphic>
      </p:graphicFrame>
      <p:sp>
        <p:nvSpPr>
          <p:cNvPr id="6" name="Text Box 346">
            <a:extLst>
              <a:ext uri="{FF2B5EF4-FFF2-40B4-BE49-F238E27FC236}">
                <a16:creationId xmlns:a16="http://schemas.microsoft.com/office/drawing/2014/main" id="{7EE7BCEB-D586-4D27-BF23-CAE4BDB8E7B0}"/>
              </a:ext>
            </a:extLst>
          </p:cNvPr>
          <p:cNvSpPr txBox="1">
            <a:spLocks noChangeArrowheads="1"/>
          </p:cNvSpPr>
          <p:nvPr/>
        </p:nvSpPr>
        <p:spPr bwMode="auto">
          <a:xfrm rot="16200000">
            <a:off x="7848600" y="1924050"/>
            <a:ext cx="1600200" cy="381000"/>
          </a:xfrm>
          <a:prstGeom prst="rect">
            <a:avLst/>
          </a:prstGeom>
          <a:solidFill>
            <a:srgbClr val="00B0F0"/>
          </a:solidFill>
          <a:ln w="25400" algn="ctr">
            <a:solidFill>
              <a:srgbClr val="00B0F0"/>
            </a:solidFill>
            <a:miter lim="800000"/>
            <a:headEnd/>
            <a:tailEnd/>
          </a:ln>
          <a:effec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rgbClr val="FFFFFF"/>
                </a:solidFill>
                <a:cs typeface="Arial" panose="020B0604020202020204" pitchFamily="34" charset="0"/>
              </a:rPr>
              <a:t>Relating</a:t>
            </a:r>
            <a:endParaRPr lang="en-US" altLang="en-US" b="1" dirty="0">
              <a:latin typeface="Arial" panose="020B0604020202020204" pitchFamily="34" charset="0"/>
              <a:cs typeface="Arial" panose="020B0604020202020204" pitchFamily="34" charset="0"/>
            </a:endParaRPr>
          </a:p>
        </p:txBody>
      </p:sp>
      <p:sp>
        <p:nvSpPr>
          <p:cNvPr id="7" name="Text Box 347">
            <a:extLst>
              <a:ext uri="{FF2B5EF4-FFF2-40B4-BE49-F238E27FC236}">
                <a16:creationId xmlns:a16="http://schemas.microsoft.com/office/drawing/2014/main" id="{3FB0E71D-5766-4067-B32F-A25A6191F5FA}"/>
              </a:ext>
            </a:extLst>
          </p:cNvPr>
          <p:cNvSpPr txBox="1">
            <a:spLocks noChangeArrowheads="1"/>
          </p:cNvSpPr>
          <p:nvPr/>
        </p:nvSpPr>
        <p:spPr bwMode="auto">
          <a:xfrm rot="16200000">
            <a:off x="7848600" y="3676650"/>
            <a:ext cx="1600200" cy="381000"/>
          </a:xfrm>
          <a:prstGeom prst="rect">
            <a:avLst/>
          </a:prstGeom>
          <a:solidFill>
            <a:srgbClr val="00B0F0"/>
          </a:solidFill>
          <a:ln>
            <a:solidFill>
              <a:srgbClr val="00B0F0"/>
            </a:solidFill>
          </a:ln>
          <a:effec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rgbClr val="FFFFFF"/>
                </a:solidFill>
                <a:cs typeface="Arial" panose="020B0604020202020204" pitchFamily="34" charset="0"/>
              </a:rPr>
              <a:t>Regulatin</a:t>
            </a:r>
            <a:r>
              <a:rPr lang="en-US" altLang="en-US" sz="1600" b="1">
                <a:solidFill>
                  <a:srgbClr val="FFFFFF"/>
                </a:solidFill>
                <a:cs typeface="Arial" panose="020B0604020202020204" pitchFamily="34" charset="0"/>
              </a:rPr>
              <a:t>g</a:t>
            </a:r>
            <a:endParaRPr lang="en-US" altLang="en-US" b="1">
              <a:latin typeface="Arial" panose="020B0604020202020204" pitchFamily="34" charset="0"/>
              <a:cs typeface="Arial" panose="020B0604020202020204" pitchFamily="34" charset="0"/>
            </a:endParaRPr>
          </a:p>
        </p:txBody>
      </p:sp>
      <p:sp>
        <p:nvSpPr>
          <p:cNvPr id="8" name="Text Box 348">
            <a:extLst>
              <a:ext uri="{FF2B5EF4-FFF2-40B4-BE49-F238E27FC236}">
                <a16:creationId xmlns:a16="http://schemas.microsoft.com/office/drawing/2014/main" id="{7C26BD2D-18EF-4EF4-80D1-071FF6BB329B}"/>
              </a:ext>
            </a:extLst>
          </p:cNvPr>
          <p:cNvSpPr txBox="1">
            <a:spLocks noChangeArrowheads="1"/>
          </p:cNvSpPr>
          <p:nvPr/>
        </p:nvSpPr>
        <p:spPr bwMode="auto">
          <a:xfrm rot="16200000">
            <a:off x="7781925" y="5514975"/>
            <a:ext cx="1733550" cy="381000"/>
          </a:xfrm>
          <a:prstGeom prst="rect">
            <a:avLst/>
          </a:prstGeom>
          <a:solidFill>
            <a:srgbClr val="00B0F0"/>
          </a:solidFill>
          <a:ln w="25400" algn="ctr">
            <a:solidFill>
              <a:srgbClr val="00B0F0"/>
            </a:solidFill>
            <a:miter lim="800000"/>
            <a:headEnd/>
            <a:tailEnd/>
          </a:ln>
          <a:effec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rgbClr val="FFFFFF"/>
                </a:solidFill>
                <a:cs typeface="Arial" panose="020B0604020202020204" pitchFamily="34" charset="0"/>
              </a:rPr>
              <a:t>Reasoning</a:t>
            </a:r>
            <a:endParaRPr lang="en-US" altLang="en-US" b="1">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0CB6D080-7D29-44F8-B585-C1B896736903}"/>
              </a:ext>
            </a:extLst>
          </p:cNvPr>
          <p:cNvCxnSpPr/>
          <p:nvPr/>
        </p:nvCxnSpPr>
        <p:spPr>
          <a:xfrm>
            <a:off x="381000" y="4743450"/>
            <a:ext cx="8008938" cy="0"/>
          </a:xfrm>
          <a:prstGeom prst="line">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6445AA-A470-4F4F-8D1B-156E0EF10740}"/>
              </a:ext>
            </a:extLst>
          </p:cNvPr>
          <p:cNvCxnSpPr/>
          <p:nvPr/>
        </p:nvCxnSpPr>
        <p:spPr>
          <a:xfrm>
            <a:off x="381000" y="2990850"/>
            <a:ext cx="8008938" cy="0"/>
          </a:xfrm>
          <a:prstGeom prst="line">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1FC2E3-1F70-4821-9926-6C8D8F88B381}"/>
              </a:ext>
            </a:extLst>
          </p:cNvPr>
          <p:cNvCxnSpPr/>
          <p:nvPr/>
        </p:nvCxnSpPr>
        <p:spPr>
          <a:xfrm>
            <a:off x="381000" y="1330325"/>
            <a:ext cx="8008938" cy="0"/>
          </a:xfrm>
          <a:prstGeom prst="line">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87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90BFB5-70D6-436C-909E-F2DCD19BD51A}"/>
              </a:ext>
            </a:extLst>
          </p:cNvPr>
          <p:cNvSpPr>
            <a:spLocks noGrp="1"/>
          </p:cNvSpPr>
          <p:nvPr>
            <p:ph type="body" sz="quarter" idx="13"/>
          </p:nvPr>
        </p:nvSpPr>
        <p:spPr>
          <a:xfrm>
            <a:off x="793750" y="187309"/>
            <a:ext cx="7877175" cy="744995"/>
          </a:xfrm>
        </p:spPr>
        <p:txBody>
          <a:bodyPr/>
          <a:lstStyle/>
          <a:p>
            <a:r>
              <a:rPr lang="en-US" dirty="0"/>
              <a:t>TMA World Prism: The Country Navigator </a:t>
            </a:r>
          </a:p>
        </p:txBody>
      </p:sp>
      <p:pic>
        <p:nvPicPr>
          <p:cNvPr id="6" name="Picture 5">
            <a:extLst>
              <a:ext uri="{FF2B5EF4-FFF2-40B4-BE49-F238E27FC236}">
                <a16:creationId xmlns:a16="http://schemas.microsoft.com/office/drawing/2014/main" id="{D9D5231A-B5C8-4BB1-8356-CE3D95B7A138}"/>
              </a:ext>
            </a:extLst>
          </p:cNvPr>
          <p:cNvPicPr>
            <a:picLocks noChangeAspect="1"/>
          </p:cNvPicPr>
          <p:nvPr/>
        </p:nvPicPr>
        <p:blipFill>
          <a:blip r:embed="rId2"/>
          <a:stretch>
            <a:fillRect/>
          </a:stretch>
        </p:blipFill>
        <p:spPr>
          <a:xfrm>
            <a:off x="320186" y="1892696"/>
            <a:ext cx="8350739" cy="4965304"/>
          </a:xfrm>
          <a:prstGeom prst="rect">
            <a:avLst/>
          </a:prstGeom>
        </p:spPr>
      </p:pic>
      <p:sp>
        <p:nvSpPr>
          <p:cNvPr id="7" name="TextBox 6">
            <a:extLst>
              <a:ext uri="{FF2B5EF4-FFF2-40B4-BE49-F238E27FC236}">
                <a16:creationId xmlns:a16="http://schemas.microsoft.com/office/drawing/2014/main" id="{3289E6AA-80F8-44FB-93CD-7D4C7B74555F}"/>
              </a:ext>
            </a:extLst>
          </p:cNvPr>
          <p:cNvSpPr txBox="1"/>
          <p:nvPr/>
        </p:nvSpPr>
        <p:spPr>
          <a:xfrm>
            <a:off x="602284" y="1185408"/>
            <a:ext cx="7939432" cy="646331"/>
          </a:xfrm>
          <a:prstGeom prst="rect">
            <a:avLst/>
          </a:prstGeom>
          <a:noFill/>
        </p:spPr>
        <p:txBody>
          <a:bodyPr wrap="square" rtlCol="0">
            <a:spAutoFit/>
          </a:bodyPr>
          <a:lstStyle/>
          <a:p>
            <a:pPr algn="ctr"/>
            <a:r>
              <a:rPr lang="en-US" b="1" dirty="0">
                <a:solidFill>
                  <a:schemeClr val="tx1">
                    <a:lumMod val="65000"/>
                    <a:lumOff val="35000"/>
                  </a:schemeClr>
                </a:solidFill>
              </a:rPr>
              <a:t>This is the TMA Worldprism. It can help is to identify certain areas of cultural and interpersonal difference.</a:t>
            </a:r>
          </a:p>
        </p:txBody>
      </p:sp>
      <p:sp>
        <p:nvSpPr>
          <p:cNvPr id="8" name="Rectangle: Rounded Corners 7">
            <a:extLst>
              <a:ext uri="{FF2B5EF4-FFF2-40B4-BE49-F238E27FC236}">
                <a16:creationId xmlns:a16="http://schemas.microsoft.com/office/drawing/2014/main" id="{571E09A5-26FA-4616-96B3-1A58B854CA03}"/>
              </a:ext>
            </a:extLst>
          </p:cNvPr>
          <p:cNvSpPr/>
          <p:nvPr/>
        </p:nvSpPr>
        <p:spPr>
          <a:xfrm>
            <a:off x="5665077" y="2217683"/>
            <a:ext cx="2876640" cy="998583"/>
          </a:xfrm>
          <a:prstGeom prst="roundRect">
            <a:avLst/>
          </a:prstGeom>
          <a:solidFill>
            <a:srgbClr val="00B0F0"/>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your cultural profile to better understand your own “world prism”</a:t>
            </a:r>
          </a:p>
        </p:txBody>
      </p:sp>
    </p:spTree>
    <p:extLst>
      <p:ext uri="{BB962C8B-B14F-4D97-AF65-F5344CB8AC3E}">
        <p14:creationId xmlns:p14="http://schemas.microsoft.com/office/powerpoint/2010/main" val="111395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964D9D-6A4B-4BED-86BD-EAE4D4598BC1}"/>
              </a:ext>
            </a:extLst>
          </p:cNvPr>
          <p:cNvSpPr>
            <a:spLocks noGrp="1"/>
          </p:cNvSpPr>
          <p:nvPr>
            <p:ph type="body" sz="quarter" idx="13"/>
          </p:nvPr>
        </p:nvSpPr>
        <p:spPr/>
        <p:txBody>
          <a:bodyPr/>
          <a:lstStyle/>
          <a:p>
            <a:r>
              <a:rPr lang="en-US" dirty="0"/>
              <a:t>Program Agenda</a:t>
            </a:r>
          </a:p>
        </p:txBody>
      </p:sp>
      <p:cxnSp>
        <p:nvCxnSpPr>
          <p:cNvPr id="19" name="Straight Connector 18">
            <a:extLst>
              <a:ext uri="{FF2B5EF4-FFF2-40B4-BE49-F238E27FC236}">
                <a16:creationId xmlns:a16="http://schemas.microsoft.com/office/drawing/2014/main" id="{B686216C-6076-4ECC-8532-36C7338D259D}"/>
              </a:ext>
            </a:extLst>
          </p:cNvPr>
          <p:cNvCxnSpPr/>
          <p:nvPr/>
        </p:nvCxnSpPr>
        <p:spPr>
          <a:xfrm>
            <a:off x="1553405" y="1083212"/>
            <a:ext cx="0" cy="577478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B97B459-D021-4E9E-83AA-2ACF4E88D403}"/>
              </a:ext>
            </a:extLst>
          </p:cNvPr>
          <p:cNvSpPr/>
          <p:nvPr/>
        </p:nvSpPr>
        <p:spPr>
          <a:xfrm>
            <a:off x="1145445" y="1272786"/>
            <a:ext cx="815919" cy="74499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BFC520A-6B0C-4B63-B922-191351121EAC}"/>
              </a:ext>
            </a:extLst>
          </p:cNvPr>
          <p:cNvSpPr/>
          <p:nvPr/>
        </p:nvSpPr>
        <p:spPr>
          <a:xfrm>
            <a:off x="1144320" y="2214438"/>
            <a:ext cx="815919" cy="74499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1C5A610-0E97-4124-8897-6472192B8999}"/>
              </a:ext>
            </a:extLst>
          </p:cNvPr>
          <p:cNvSpPr/>
          <p:nvPr/>
        </p:nvSpPr>
        <p:spPr>
          <a:xfrm>
            <a:off x="1144320" y="3110088"/>
            <a:ext cx="815919" cy="74499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EEB2B2F-5525-49B4-9467-BFA047EF2380}"/>
              </a:ext>
            </a:extLst>
          </p:cNvPr>
          <p:cNvSpPr/>
          <p:nvPr/>
        </p:nvSpPr>
        <p:spPr>
          <a:xfrm>
            <a:off x="1145444" y="3990775"/>
            <a:ext cx="815919" cy="74499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17F610C-E066-42CB-896B-2A415B754FBE}"/>
              </a:ext>
            </a:extLst>
          </p:cNvPr>
          <p:cNvSpPr/>
          <p:nvPr/>
        </p:nvSpPr>
        <p:spPr>
          <a:xfrm>
            <a:off x="1145444" y="4993392"/>
            <a:ext cx="815919" cy="74499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4DC2B00-0D79-4A5F-9FEE-04DAEDBF5B90}"/>
              </a:ext>
            </a:extLst>
          </p:cNvPr>
          <p:cNvSpPr/>
          <p:nvPr/>
        </p:nvSpPr>
        <p:spPr>
          <a:xfrm>
            <a:off x="1145445" y="5925696"/>
            <a:ext cx="815919" cy="74499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Lightbulb and gear">
            <a:extLst>
              <a:ext uri="{FF2B5EF4-FFF2-40B4-BE49-F238E27FC236}">
                <a16:creationId xmlns:a16="http://schemas.microsoft.com/office/drawing/2014/main" id="{F0D37044-F6D8-493F-930C-F020A9B09A7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6659" y="5948171"/>
            <a:ext cx="694384" cy="694384"/>
          </a:xfrm>
          <a:prstGeom prst="rect">
            <a:avLst/>
          </a:prstGeom>
        </p:spPr>
      </p:pic>
      <p:pic>
        <p:nvPicPr>
          <p:cNvPr id="16" name="Graphic 15" descr="Head with gears">
            <a:extLst>
              <a:ext uri="{FF2B5EF4-FFF2-40B4-BE49-F238E27FC236}">
                <a16:creationId xmlns:a16="http://schemas.microsoft.com/office/drawing/2014/main" id="{3623A589-5A33-4BEE-8FF6-C44EE159CD5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5278" y="5058751"/>
            <a:ext cx="621321" cy="621321"/>
          </a:xfrm>
          <a:prstGeom prst="rect">
            <a:avLst/>
          </a:prstGeom>
        </p:spPr>
      </p:pic>
      <p:pic>
        <p:nvPicPr>
          <p:cNvPr id="8" name="Graphic 7" descr="Magnifying glass">
            <a:extLst>
              <a:ext uri="{FF2B5EF4-FFF2-40B4-BE49-F238E27FC236}">
                <a16:creationId xmlns:a16="http://schemas.microsoft.com/office/drawing/2014/main" id="{C97F3281-1084-4FDA-AFAE-6079A07A1AA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01415" y="2258995"/>
            <a:ext cx="645148" cy="645148"/>
          </a:xfrm>
          <a:prstGeom prst="rect">
            <a:avLst/>
          </a:prstGeom>
        </p:spPr>
      </p:pic>
      <p:pic>
        <p:nvPicPr>
          <p:cNvPr id="12" name="Graphic 11" descr="Earth globe: Africa and Europe">
            <a:extLst>
              <a:ext uri="{FF2B5EF4-FFF2-40B4-BE49-F238E27FC236}">
                <a16:creationId xmlns:a16="http://schemas.microsoft.com/office/drawing/2014/main" id="{A2425632-A372-43A9-B9DC-06ECBAE7FEE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16973" y="3147879"/>
            <a:ext cx="666640" cy="666640"/>
          </a:xfrm>
          <a:prstGeom prst="rect">
            <a:avLst/>
          </a:prstGeom>
        </p:spPr>
      </p:pic>
      <p:pic>
        <p:nvPicPr>
          <p:cNvPr id="10" name="Graphic 9" descr="Questions">
            <a:extLst>
              <a:ext uri="{FF2B5EF4-FFF2-40B4-BE49-F238E27FC236}">
                <a16:creationId xmlns:a16="http://schemas.microsoft.com/office/drawing/2014/main" id="{5340D0F5-D6E7-4A63-AC94-DD3DC0AA73C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82699" y="4036886"/>
            <a:ext cx="670748" cy="670748"/>
          </a:xfrm>
          <a:prstGeom prst="rect">
            <a:avLst/>
          </a:prstGeom>
        </p:spPr>
      </p:pic>
      <p:sp>
        <p:nvSpPr>
          <p:cNvPr id="27" name="TextBox 26">
            <a:extLst>
              <a:ext uri="{FF2B5EF4-FFF2-40B4-BE49-F238E27FC236}">
                <a16:creationId xmlns:a16="http://schemas.microsoft.com/office/drawing/2014/main" id="{00B2C4DD-5C4E-49D3-9587-7757078FF5D3}"/>
              </a:ext>
            </a:extLst>
          </p:cNvPr>
          <p:cNvSpPr txBox="1"/>
          <p:nvPr/>
        </p:nvSpPr>
        <p:spPr>
          <a:xfrm>
            <a:off x="1956266" y="6023187"/>
            <a:ext cx="4164027" cy="800219"/>
          </a:xfrm>
          <a:prstGeom prst="rect">
            <a:avLst/>
          </a:prstGeom>
          <a:noFill/>
        </p:spPr>
        <p:txBody>
          <a:bodyPr wrap="square" rtlCol="0">
            <a:spAutoFit/>
          </a:bodyPr>
          <a:lstStyle/>
          <a:p>
            <a:r>
              <a:rPr lang="en-US" altLang="en-US" sz="2800" dirty="0">
                <a:solidFill>
                  <a:schemeClr val="tx1">
                    <a:lumMod val="65000"/>
                    <a:lumOff val="35000"/>
                  </a:schemeClr>
                </a:solidFill>
              </a:rPr>
              <a:t>Strategies for Adjustment</a:t>
            </a:r>
          </a:p>
          <a:p>
            <a:endParaRPr lang="en-US" dirty="0"/>
          </a:p>
        </p:txBody>
      </p:sp>
      <p:sp>
        <p:nvSpPr>
          <p:cNvPr id="29" name="TextBox 28">
            <a:extLst>
              <a:ext uri="{FF2B5EF4-FFF2-40B4-BE49-F238E27FC236}">
                <a16:creationId xmlns:a16="http://schemas.microsoft.com/office/drawing/2014/main" id="{154F71DA-E5D5-474D-A06F-B87083330332}"/>
              </a:ext>
            </a:extLst>
          </p:cNvPr>
          <p:cNvSpPr txBox="1"/>
          <p:nvPr/>
        </p:nvSpPr>
        <p:spPr>
          <a:xfrm>
            <a:off x="1960239" y="2284136"/>
            <a:ext cx="5916439" cy="800219"/>
          </a:xfrm>
          <a:prstGeom prst="rect">
            <a:avLst/>
          </a:prstGeom>
          <a:noFill/>
        </p:spPr>
        <p:txBody>
          <a:bodyPr wrap="square" rtlCol="0">
            <a:spAutoFit/>
          </a:bodyPr>
          <a:lstStyle/>
          <a:p>
            <a:r>
              <a:rPr lang="en-US" altLang="en-US" sz="2800" dirty="0">
                <a:solidFill>
                  <a:schemeClr val="tx1">
                    <a:lumMod val="65000"/>
                    <a:lumOff val="35000"/>
                  </a:schemeClr>
                </a:solidFill>
              </a:rPr>
              <a:t>Perceptions and the Nature of Culture</a:t>
            </a:r>
          </a:p>
          <a:p>
            <a:endParaRPr lang="en-US" dirty="0"/>
          </a:p>
        </p:txBody>
      </p:sp>
      <p:sp>
        <p:nvSpPr>
          <p:cNvPr id="30" name="TextBox 29">
            <a:extLst>
              <a:ext uri="{FF2B5EF4-FFF2-40B4-BE49-F238E27FC236}">
                <a16:creationId xmlns:a16="http://schemas.microsoft.com/office/drawing/2014/main" id="{A6C83DAE-F87A-483E-B766-D878AAA990E8}"/>
              </a:ext>
            </a:extLst>
          </p:cNvPr>
          <p:cNvSpPr txBox="1"/>
          <p:nvPr/>
        </p:nvSpPr>
        <p:spPr>
          <a:xfrm>
            <a:off x="1956266" y="4083873"/>
            <a:ext cx="5482532" cy="800219"/>
          </a:xfrm>
          <a:prstGeom prst="rect">
            <a:avLst/>
          </a:prstGeom>
          <a:noFill/>
        </p:spPr>
        <p:txBody>
          <a:bodyPr wrap="square" rtlCol="0">
            <a:spAutoFit/>
          </a:bodyPr>
          <a:lstStyle/>
          <a:p>
            <a:r>
              <a:rPr lang="en-US" altLang="en-US" sz="2800" dirty="0">
                <a:solidFill>
                  <a:schemeClr val="tx1">
                    <a:lumMod val="65000"/>
                    <a:lumOff val="35000"/>
                  </a:schemeClr>
                </a:solidFill>
              </a:rPr>
              <a:t>Cultural Challenges in Business</a:t>
            </a:r>
          </a:p>
          <a:p>
            <a:endParaRPr lang="en-US" dirty="0"/>
          </a:p>
        </p:txBody>
      </p:sp>
      <p:sp>
        <p:nvSpPr>
          <p:cNvPr id="31" name="TextBox 30">
            <a:extLst>
              <a:ext uri="{FF2B5EF4-FFF2-40B4-BE49-F238E27FC236}">
                <a16:creationId xmlns:a16="http://schemas.microsoft.com/office/drawing/2014/main" id="{6092956E-A0C5-45FE-8D41-E9C67E740E69}"/>
              </a:ext>
            </a:extLst>
          </p:cNvPr>
          <p:cNvSpPr txBox="1"/>
          <p:nvPr/>
        </p:nvSpPr>
        <p:spPr>
          <a:xfrm>
            <a:off x="1956266" y="3225758"/>
            <a:ext cx="6699397" cy="800219"/>
          </a:xfrm>
          <a:prstGeom prst="rect">
            <a:avLst/>
          </a:prstGeom>
          <a:noFill/>
        </p:spPr>
        <p:txBody>
          <a:bodyPr wrap="square" rtlCol="0">
            <a:spAutoFit/>
          </a:bodyPr>
          <a:lstStyle/>
          <a:p>
            <a:r>
              <a:rPr lang="en-US" altLang="en-US" sz="2800" dirty="0">
                <a:solidFill>
                  <a:schemeClr val="tx1">
                    <a:lumMod val="65000"/>
                    <a:lumOff val="35000"/>
                  </a:schemeClr>
                </a:solidFill>
              </a:rPr>
              <a:t>Cultural Values and Communication Styles</a:t>
            </a:r>
          </a:p>
          <a:p>
            <a:endParaRPr lang="en-US" dirty="0"/>
          </a:p>
        </p:txBody>
      </p:sp>
      <p:sp>
        <p:nvSpPr>
          <p:cNvPr id="32" name="TextBox 31">
            <a:extLst>
              <a:ext uri="{FF2B5EF4-FFF2-40B4-BE49-F238E27FC236}">
                <a16:creationId xmlns:a16="http://schemas.microsoft.com/office/drawing/2014/main" id="{11339478-ECEE-48F2-9E3C-74BC9969D2AB}"/>
              </a:ext>
            </a:extLst>
          </p:cNvPr>
          <p:cNvSpPr txBox="1"/>
          <p:nvPr/>
        </p:nvSpPr>
        <p:spPr>
          <a:xfrm>
            <a:off x="1956266" y="1359590"/>
            <a:ext cx="5746485" cy="800219"/>
          </a:xfrm>
          <a:prstGeom prst="rect">
            <a:avLst/>
          </a:prstGeom>
          <a:noFill/>
        </p:spPr>
        <p:txBody>
          <a:bodyPr wrap="square" rtlCol="0">
            <a:spAutoFit/>
          </a:bodyPr>
          <a:lstStyle/>
          <a:p>
            <a:r>
              <a:rPr lang="en-US" altLang="en-US" sz="2800" dirty="0">
                <a:solidFill>
                  <a:schemeClr val="tx1">
                    <a:lumMod val="65000"/>
                    <a:lumOff val="35000"/>
                  </a:schemeClr>
                </a:solidFill>
              </a:rPr>
              <a:t>Introductions and Overview</a:t>
            </a:r>
          </a:p>
          <a:p>
            <a:endParaRPr lang="en-US" dirty="0"/>
          </a:p>
        </p:txBody>
      </p:sp>
      <p:sp>
        <p:nvSpPr>
          <p:cNvPr id="33" name="TextBox 32">
            <a:extLst>
              <a:ext uri="{FF2B5EF4-FFF2-40B4-BE49-F238E27FC236}">
                <a16:creationId xmlns:a16="http://schemas.microsoft.com/office/drawing/2014/main" id="{BB755CAA-A358-4B55-A5C5-085C148EBBC8}"/>
              </a:ext>
            </a:extLst>
          </p:cNvPr>
          <p:cNvSpPr txBox="1"/>
          <p:nvPr/>
        </p:nvSpPr>
        <p:spPr>
          <a:xfrm>
            <a:off x="1956266" y="5083099"/>
            <a:ext cx="6086560" cy="800219"/>
          </a:xfrm>
          <a:prstGeom prst="rect">
            <a:avLst/>
          </a:prstGeom>
          <a:noFill/>
        </p:spPr>
        <p:txBody>
          <a:bodyPr wrap="square" rtlCol="0">
            <a:spAutoFit/>
          </a:bodyPr>
          <a:lstStyle/>
          <a:p>
            <a:r>
              <a:rPr lang="en-US" altLang="en-US" sz="2800" dirty="0">
                <a:solidFill>
                  <a:schemeClr val="tx1">
                    <a:lumMod val="65000"/>
                    <a:lumOff val="35000"/>
                  </a:schemeClr>
                </a:solidFill>
              </a:rPr>
              <a:t>Culture Shock and Adaptation</a:t>
            </a:r>
          </a:p>
          <a:p>
            <a:endParaRPr lang="en-US" dirty="0"/>
          </a:p>
        </p:txBody>
      </p:sp>
      <p:pic>
        <p:nvPicPr>
          <p:cNvPr id="5" name="Graphic 4" descr="Checklist">
            <a:extLst>
              <a:ext uri="{FF2B5EF4-FFF2-40B4-BE49-F238E27FC236}">
                <a16:creationId xmlns:a16="http://schemas.microsoft.com/office/drawing/2014/main" id="{408CDFC9-B286-414B-AC09-F8927FDC118A}"/>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3005" y="1330085"/>
            <a:ext cx="613557" cy="613557"/>
          </a:xfrm>
          <a:prstGeom prst="rect">
            <a:avLst/>
          </a:prstGeom>
        </p:spPr>
      </p:pic>
    </p:spTree>
    <p:extLst>
      <p:ext uri="{BB962C8B-B14F-4D97-AF65-F5344CB8AC3E}">
        <p14:creationId xmlns:p14="http://schemas.microsoft.com/office/powerpoint/2010/main" val="298036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8D0CF6-79CA-4FF4-87D5-E3071FC46CE3}"/>
              </a:ext>
            </a:extLst>
          </p:cNvPr>
          <p:cNvSpPr>
            <a:spLocks noGrp="1"/>
          </p:cNvSpPr>
          <p:nvPr>
            <p:ph type="body" sz="quarter" idx="13"/>
          </p:nvPr>
        </p:nvSpPr>
        <p:spPr>
          <a:xfrm>
            <a:off x="793750" y="187309"/>
            <a:ext cx="7877175" cy="744995"/>
          </a:xfrm>
        </p:spPr>
        <p:txBody>
          <a:bodyPr/>
          <a:lstStyle/>
          <a:p>
            <a:r>
              <a:rPr lang="en-US" dirty="0"/>
              <a:t>Learning from Critical Incidents</a:t>
            </a:r>
          </a:p>
        </p:txBody>
      </p:sp>
      <p:graphicFrame>
        <p:nvGraphicFramePr>
          <p:cNvPr id="5" name="Table 4">
            <a:extLst>
              <a:ext uri="{FF2B5EF4-FFF2-40B4-BE49-F238E27FC236}">
                <a16:creationId xmlns:a16="http://schemas.microsoft.com/office/drawing/2014/main" id="{A404D365-1F4F-44C2-B25E-FB0042DCF3DE}"/>
              </a:ext>
            </a:extLst>
          </p:cNvPr>
          <p:cNvGraphicFramePr>
            <a:graphicFrameLocks noGrp="1"/>
          </p:cNvGraphicFramePr>
          <p:nvPr>
            <p:extLst>
              <p:ext uri="{D42A27DB-BD31-4B8C-83A1-F6EECF244321}">
                <p14:modId xmlns:p14="http://schemas.microsoft.com/office/powerpoint/2010/main" val="2201914360"/>
              </p:ext>
            </p:extLst>
          </p:nvPr>
        </p:nvGraphicFramePr>
        <p:xfrm>
          <a:off x="685800" y="1447800"/>
          <a:ext cx="7929563" cy="4816104"/>
        </p:xfrm>
        <a:graphic>
          <a:graphicData uri="http://schemas.openxmlformats.org/drawingml/2006/table">
            <a:tbl>
              <a:tblPr>
                <a:effectLst>
                  <a:outerShdw blurRad="63500" dist="25400" dir="2700000" algn="tl" rotWithShape="0">
                    <a:prstClr val="black">
                      <a:alpha val="40000"/>
                    </a:prstClr>
                  </a:outerShdw>
                </a:effectLst>
              </a:tblPr>
              <a:tblGrid>
                <a:gridCol w="2351132">
                  <a:extLst>
                    <a:ext uri="{9D8B030D-6E8A-4147-A177-3AD203B41FA5}">
                      <a16:colId xmlns:a16="http://schemas.microsoft.com/office/drawing/2014/main" val="20000"/>
                    </a:ext>
                  </a:extLst>
                </a:gridCol>
                <a:gridCol w="1374399">
                  <a:extLst>
                    <a:ext uri="{9D8B030D-6E8A-4147-A177-3AD203B41FA5}">
                      <a16:colId xmlns:a16="http://schemas.microsoft.com/office/drawing/2014/main" val="20001"/>
                    </a:ext>
                  </a:extLst>
                </a:gridCol>
                <a:gridCol w="1511565">
                  <a:extLst>
                    <a:ext uri="{9D8B030D-6E8A-4147-A177-3AD203B41FA5}">
                      <a16:colId xmlns:a16="http://schemas.microsoft.com/office/drawing/2014/main" val="20002"/>
                    </a:ext>
                  </a:extLst>
                </a:gridCol>
                <a:gridCol w="2692467">
                  <a:extLst>
                    <a:ext uri="{9D8B030D-6E8A-4147-A177-3AD203B41FA5}">
                      <a16:colId xmlns:a16="http://schemas.microsoft.com/office/drawing/2014/main" val="20003"/>
                    </a:ext>
                  </a:extLst>
                </a:gridCol>
              </a:tblGrid>
              <a:tr h="499907">
                <a:tc>
                  <a:txBody>
                    <a:bodyPr/>
                    <a:lstStyle/>
                    <a:p>
                      <a:pPr marR="0" indent="0" algn="ctr" rtl="0">
                        <a:spcBef>
                          <a:spcPts val="0"/>
                        </a:spcBef>
                        <a:spcAft>
                          <a:spcPts val="0"/>
                        </a:spcAft>
                      </a:pPr>
                      <a:r>
                        <a:rPr lang="en-US" sz="1600" b="1" kern="1400" dirty="0">
                          <a:ln>
                            <a:noFill/>
                          </a:ln>
                          <a:solidFill>
                            <a:schemeClr val="bg1"/>
                          </a:solidFill>
                          <a:effectLst/>
                          <a:latin typeface="Calibri"/>
                        </a:rPr>
                        <a:t>What is happening?</a:t>
                      </a:r>
                      <a:endParaRPr lang="en-US" sz="1600" kern="1400" dirty="0">
                        <a:ln>
                          <a:noFill/>
                        </a:ln>
                        <a:solidFill>
                          <a:schemeClr val="bg1"/>
                        </a:solidFill>
                        <a:effectLst/>
                        <a:latin typeface="Times New Roman"/>
                      </a:endParaRPr>
                    </a:p>
                  </a:txBody>
                  <a:tcPr marL="36576" marR="36576" marT="36579" marB="36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marR="0" indent="0" algn="ctr" rtl="0">
                        <a:spcBef>
                          <a:spcPts val="0"/>
                        </a:spcBef>
                        <a:spcAft>
                          <a:spcPts val="0"/>
                        </a:spcAft>
                      </a:pPr>
                      <a:r>
                        <a:rPr lang="en-US" sz="1600" b="1" kern="1400" dirty="0">
                          <a:ln>
                            <a:noFill/>
                          </a:ln>
                          <a:solidFill>
                            <a:schemeClr val="bg1"/>
                          </a:solidFill>
                          <a:effectLst/>
                          <a:latin typeface="Calibri"/>
                        </a:rPr>
                        <a:t>Why is it happening?</a:t>
                      </a:r>
                      <a:endParaRPr lang="en-US" sz="1600" kern="1400" dirty="0">
                        <a:ln>
                          <a:noFill/>
                        </a:ln>
                        <a:solidFill>
                          <a:schemeClr val="bg1"/>
                        </a:solidFill>
                        <a:effectLst/>
                        <a:latin typeface="Times New Roman"/>
                      </a:endParaRPr>
                    </a:p>
                  </a:txBody>
                  <a:tcPr marL="36576" marR="36576" marT="36579" marB="36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tc>
                  <a:txBody>
                    <a:bodyPr/>
                    <a:lstStyle/>
                    <a:p>
                      <a:pPr marR="0" indent="0" algn="ctr" rtl="0">
                        <a:spcBef>
                          <a:spcPts val="0"/>
                        </a:spcBef>
                        <a:spcAft>
                          <a:spcPts val="0"/>
                        </a:spcAft>
                      </a:pPr>
                      <a:r>
                        <a:rPr lang="en-US" sz="1600" b="1" kern="1400" dirty="0">
                          <a:ln>
                            <a:noFill/>
                          </a:ln>
                          <a:solidFill>
                            <a:schemeClr val="bg1"/>
                          </a:solidFill>
                          <a:effectLst/>
                          <a:latin typeface="Calibri"/>
                        </a:rPr>
                        <a:t>What could have been done </a:t>
                      </a:r>
                      <a:br>
                        <a:rPr lang="en-US" sz="1600" b="1" kern="1400" dirty="0">
                          <a:ln>
                            <a:noFill/>
                          </a:ln>
                          <a:solidFill>
                            <a:schemeClr val="bg1"/>
                          </a:solidFill>
                          <a:effectLst/>
                          <a:latin typeface="Calibri"/>
                        </a:rPr>
                      </a:br>
                      <a:r>
                        <a:rPr lang="en-US" sz="1600" b="1" kern="1400" dirty="0">
                          <a:ln>
                            <a:noFill/>
                          </a:ln>
                          <a:solidFill>
                            <a:schemeClr val="bg1"/>
                          </a:solidFill>
                          <a:effectLst/>
                          <a:latin typeface="Calibri"/>
                        </a:rPr>
                        <a:t>differently?</a:t>
                      </a:r>
                      <a:endParaRPr lang="en-US" sz="1600" kern="1400" dirty="0">
                        <a:ln>
                          <a:noFill/>
                        </a:ln>
                        <a:solidFill>
                          <a:schemeClr val="bg1"/>
                        </a:solidFill>
                        <a:effectLst/>
                        <a:latin typeface="Times New Roman"/>
                      </a:endParaRPr>
                    </a:p>
                  </a:txBody>
                  <a:tcPr marL="36576" marR="36576" marT="36579" marB="36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38943">
                <a:tc>
                  <a:txBody>
                    <a:bodyPr/>
                    <a:lstStyle/>
                    <a:p>
                      <a:pPr marR="0" indent="0" algn="ctr" rtl="0">
                        <a:spcBef>
                          <a:spcPts val="0"/>
                        </a:spcBef>
                        <a:spcAft>
                          <a:spcPts val="0"/>
                        </a:spcAft>
                      </a:pPr>
                      <a:r>
                        <a:rPr lang="en-US" sz="1400" b="1" kern="1400" dirty="0">
                          <a:ln>
                            <a:noFill/>
                          </a:ln>
                          <a:solidFill>
                            <a:schemeClr val="tx1">
                              <a:lumMod val="65000"/>
                              <a:lumOff val="35000"/>
                            </a:schemeClr>
                          </a:solidFill>
                          <a:effectLst/>
                          <a:latin typeface="Calibri"/>
                        </a:rPr>
                        <a:t>What are the various  behaviors that are occurring?</a:t>
                      </a:r>
                      <a:endParaRPr lang="en-US" sz="1400" b="1" kern="1400" dirty="0">
                        <a:ln>
                          <a:noFill/>
                        </a:ln>
                        <a:solidFill>
                          <a:schemeClr val="tx1">
                            <a:lumMod val="65000"/>
                            <a:lumOff val="35000"/>
                          </a:schemeClr>
                        </a:solidFill>
                        <a:effectLst/>
                        <a:latin typeface="Times New Roman"/>
                      </a:endParaRPr>
                    </a:p>
                  </a:txBody>
                  <a:tcPr marL="36576" marR="36576" marT="36579" marB="36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spcBef>
                          <a:spcPts val="0"/>
                        </a:spcBef>
                        <a:spcAft>
                          <a:spcPts val="0"/>
                        </a:spcAft>
                      </a:pPr>
                      <a:r>
                        <a:rPr lang="en-US" sz="1400" b="1" kern="1400" dirty="0">
                          <a:ln>
                            <a:noFill/>
                          </a:ln>
                          <a:solidFill>
                            <a:schemeClr val="tx1">
                              <a:lumMod val="65000"/>
                              <a:lumOff val="35000"/>
                            </a:schemeClr>
                          </a:solidFill>
                          <a:effectLst/>
                          <a:latin typeface="Calibri"/>
                        </a:rPr>
                        <a:t>Values of Culture 1?</a:t>
                      </a:r>
                      <a:endParaRPr lang="en-US" sz="1400" b="1" kern="1400" dirty="0">
                        <a:ln>
                          <a:noFill/>
                        </a:ln>
                        <a:solidFill>
                          <a:schemeClr val="tx1">
                            <a:lumMod val="65000"/>
                            <a:lumOff val="35000"/>
                          </a:schemeClr>
                        </a:solidFill>
                        <a:effectLst/>
                        <a:latin typeface="Times New Roman"/>
                      </a:endParaRPr>
                    </a:p>
                  </a:txBody>
                  <a:tcPr marL="36576" marR="36576" marT="36579" marB="36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spcBef>
                          <a:spcPts val="0"/>
                        </a:spcBef>
                        <a:spcAft>
                          <a:spcPts val="0"/>
                        </a:spcAft>
                      </a:pPr>
                      <a:r>
                        <a:rPr lang="en-US" sz="1400" b="1" kern="1400" dirty="0">
                          <a:ln>
                            <a:noFill/>
                          </a:ln>
                          <a:solidFill>
                            <a:schemeClr val="tx1">
                              <a:lumMod val="65000"/>
                              <a:lumOff val="35000"/>
                            </a:schemeClr>
                          </a:solidFill>
                          <a:effectLst/>
                          <a:latin typeface="Calibri"/>
                        </a:rPr>
                        <a:t>Values of Culture 2?</a:t>
                      </a:r>
                      <a:endParaRPr lang="en-US" sz="1400" b="1" kern="1400" dirty="0">
                        <a:ln>
                          <a:noFill/>
                        </a:ln>
                        <a:solidFill>
                          <a:schemeClr val="tx1">
                            <a:lumMod val="65000"/>
                            <a:lumOff val="35000"/>
                          </a:schemeClr>
                        </a:solidFill>
                        <a:effectLst/>
                        <a:latin typeface="Times New Roman"/>
                      </a:endParaRPr>
                    </a:p>
                  </a:txBody>
                  <a:tcPr marL="36576" marR="36576" marT="36579" marB="36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spcBef>
                          <a:spcPts val="0"/>
                        </a:spcBef>
                        <a:spcAft>
                          <a:spcPts val="0"/>
                        </a:spcAft>
                      </a:pPr>
                      <a:r>
                        <a:rPr lang="en-US" sz="1400" b="1" kern="1400" dirty="0">
                          <a:ln>
                            <a:noFill/>
                          </a:ln>
                          <a:solidFill>
                            <a:schemeClr val="tx1">
                              <a:lumMod val="65000"/>
                              <a:lumOff val="35000"/>
                            </a:schemeClr>
                          </a:solidFill>
                          <a:effectLst/>
                          <a:latin typeface="Calibri"/>
                        </a:rPr>
                        <a:t>Strategies?</a:t>
                      </a:r>
                      <a:endParaRPr lang="en-US" sz="1400" b="1" kern="1400" dirty="0">
                        <a:ln>
                          <a:noFill/>
                        </a:ln>
                        <a:solidFill>
                          <a:schemeClr val="tx1">
                            <a:lumMod val="65000"/>
                            <a:lumOff val="35000"/>
                          </a:schemeClr>
                        </a:solidFill>
                        <a:effectLst/>
                        <a:latin typeface="Times New Roman"/>
                      </a:endParaRPr>
                    </a:p>
                  </a:txBody>
                  <a:tcPr marL="36576" marR="36576" marT="36579" marB="36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55388">
                <a:tc>
                  <a:txBody>
                    <a:bodyPr/>
                    <a:lstStyle/>
                    <a:p>
                      <a:pPr marR="0" indent="0" algn="l" rtl="0">
                        <a:spcBef>
                          <a:spcPts val="0"/>
                        </a:spcBef>
                        <a:spcAft>
                          <a:spcPts val="0"/>
                        </a:spcAft>
                      </a:pPr>
                      <a:r>
                        <a:rPr lang="en-US" sz="1000" kern="1400" dirty="0">
                          <a:ln>
                            <a:noFill/>
                          </a:ln>
                          <a:solidFill>
                            <a:schemeClr val="tx1">
                              <a:lumMod val="65000"/>
                              <a:lumOff val="35000"/>
                            </a:schemeClr>
                          </a:solidFill>
                          <a:effectLst/>
                          <a:latin typeface="Times New Roman"/>
                        </a:rPr>
                        <a:t> </a:t>
                      </a:r>
                    </a:p>
                  </a:txBody>
                  <a:tcPr marL="36576" marR="36576" marT="36579" marB="36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p>
                      <a:pPr marR="0" indent="0" algn="l" rtl="0">
                        <a:spcBef>
                          <a:spcPts val="0"/>
                        </a:spcBef>
                        <a:spcAft>
                          <a:spcPts val="0"/>
                        </a:spcAft>
                      </a:pPr>
                      <a:r>
                        <a:rPr lang="en-US" sz="1000" kern="1400">
                          <a:ln>
                            <a:noFill/>
                          </a:ln>
                          <a:solidFill>
                            <a:schemeClr val="tx1">
                              <a:lumMod val="65000"/>
                              <a:lumOff val="35000"/>
                            </a:schemeClr>
                          </a:solidFill>
                          <a:effectLst/>
                          <a:latin typeface="Times New Roman"/>
                        </a:rPr>
                        <a:t> </a:t>
                      </a:r>
                    </a:p>
                  </a:txBody>
                  <a:tcPr marL="36576" marR="36576" marT="36579" marB="36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r>
                        <a:rPr lang="en-US" sz="1000" kern="1400" dirty="0">
                          <a:ln>
                            <a:noFill/>
                          </a:ln>
                          <a:solidFill>
                            <a:schemeClr val="tx1">
                              <a:lumMod val="65000"/>
                              <a:lumOff val="35000"/>
                            </a:schemeClr>
                          </a:solidFill>
                          <a:effectLst/>
                          <a:latin typeface="Times New Roman"/>
                        </a:rPr>
                        <a:t> </a:t>
                      </a:r>
                    </a:p>
                  </a:txBody>
                  <a:tcPr marL="36576" marR="36576" marT="36579" marB="36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r>
                        <a:rPr lang="en-US" sz="1000" kern="1400" dirty="0">
                          <a:ln>
                            <a:noFill/>
                          </a:ln>
                          <a:solidFill>
                            <a:schemeClr val="tx1">
                              <a:lumMod val="65000"/>
                              <a:lumOff val="35000"/>
                            </a:schemeClr>
                          </a:solidFill>
                          <a:effectLst/>
                          <a:latin typeface="Times New Roman"/>
                        </a:rPr>
                        <a:t> </a:t>
                      </a:r>
                    </a:p>
                  </a:txBody>
                  <a:tcPr marL="36576" marR="36576" marT="36579" marB="365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518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F137EA-F3CA-415D-96C7-C49598BCD188}"/>
              </a:ext>
            </a:extLst>
          </p:cNvPr>
          <p:cNvSpPr>
            <a:spLocks noGrp="1"/>
          </p:cNvSpPr>
          <p:nvPr>
            <p:ph type="body" sz="quarter" idx="13"/>
          </p:nvPr>
        </p:nvSpPr>
        <p:spPr>
          <a:xfrm>
            <a:off x="793750" y="187309"/>
            <a:ext cx="7877175" cy="744995"/>
          </a:xfrm>
        </p:spPr>
        <p:txBody>
          <a:bodyPr/>
          <a:lstStyle/>
          <a:p>
            <a:r>
              <a:rPr lang="en-US" dirty="0"/>
              <a:t>Are you task or relationship oriented? </a:t>
            </a:r>
          </a:p>
        </p:txBody>
      </p:sp>
      <p:sp>
        <p:nvSpPr>
          <p:cNvPr id="5" name="Content Placeholder 1">
            <a:extLst>
              <a:ext uri="{FF2B5EF4-FFF2-40B4-BE49-F238E27FC236}">
                <a16:creationId xmlns:a16="http://schemas.microsoft.com/office/drawing/2014/main" id="{6A18B502-1544-4521-ADC2-A7665876209A}"/>
              </a:ext>
            </a:extLst>
          </p:cNvPr>
          <p:cNvSpPr txBox="1">
            <a:spLocks/>
          </p:cNvSpPr>
          <p:nvPr/>
        </p:nvSpPr>
        <p:spPr bwMode="auto">
          <a:xfrm>
            <a:off x="212397" y="1550113"/>
            <a:ext cx="6629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dirty="0">
                <a:solidFill>
                  <a:schemeClr val="tx1">
                    <a:lumMod val="65000"/>
                    <a:lumOff val="35000"/>
                  </a:schemeClr>
                </a:solidFill>
              </a:rPr>
              <a:t>Getting the job done: </a:t>
            </a:r>
            <a:r>
              <a:rPr lang="en-US" altLang="en-US" sz="2400" b="1" dirty="0">
                <a:solidFill>
                  <a:srgbClr val="F69B29"/>
                </a:solidFill>
              </a:rPr>
              <a:t>Task Orientation</a:t>
            </a:r>
          </a:p>
        </p:txBody>
      </p:sp>
      <p:sp>
        <p:nvSpPr>
          <p:cNvPr id="6" name="Content Placeholder 1">
            <a:extLst>
              <a:ext uri="{FF2B5EF4-FFF2-40B4-BE49-F238E27FC236}">
                <a16:creationId xmlns:a16="http://schemas.microsoft.com/office/drawing/2014/main" id="{67FADC8C-6C6D-470F-879E-4CF12FD52170}"/>
              </a:ext>
            </a:extLst>
          </p:cNvPr>
          <p:cNvSpPr txBox="1">
            <a:spLocks/>
          </p:cNvSpPr>
          <p:nvPr/>
        </p:nvSpPr>
        <p:spPr bwMode="auto">
          <a:xfrm>
            <a:off x="170356" y="2021031"/>
            <a:ext cx="51435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000" i="1" dirty="0">
                <a:solidFill>
                  <a:schemeClr val="tx1">
                    <a:lumMod val="65000"/>
                    <a:lumOff val="35000"/>
                  </a:schemeClr>
                </a:solidFill>
              </a:rPr>
              <a:t>Tasks and statistics drive the business; goals are achieved; timelines are kept at all costs.</a:t>
            </a:r>
          </a:p>
        </p:txBody>
      </p:sp>
      <p:sp>
        <p:nvSpPr>
          <p:cNvPr id="7" name="Content Placeholder 1">
            <a:extLst>
              <a:ext uri="{FF2B5EF4-FFF2-40B4-BE49-F238E27FC236}">
                <a16:creationId xmlns:a16="http://schemas.microsoft.com/office/drawing/2014/main" id="{78B8C6BA-58B1-44C6-BE39-9F04CA2AE1D0}"/>
              </a:ext>
            </a:extLst>
          </p:cNvPr>
          <p:cNvSpPr txBox="1">
            <a:spLocks/>
          </p:cNvSpPr>
          <p:nvPr/>
        </p:nvSpPr>
        <p:spPr bwMode="auto">
          <a:xfrm>
            <a:off x="170356" y="2852099"/>
            <a:ext cx="51435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400" b="1" dirty="0">
                <a:solidFill>
                  <a:srgbClr val="F69B29"/>
                </a:solidFill>
              </a:rPr>
              <a:t>What you know </a:t>
            </a:r>
            <a:r>
              <a:rPr lang="en-US" altLang="en-US" sz="2400" dirty="0">
                <a:solidFill>
                  <a:schemeClr val="tx1">
                    <a:lumMod val="65000"/>
                    <a:lumOff val="35000"/>
                  </a:schemeClr>
                </a:solidFill>
              </a:rPr>
              <a:t>gets the job done.</a:t>
            </a:r>
          </a:p>
        </p:txBody>
      </p:sp>
      <p:sp>
        <p:nvSpPr>
          <p:cNvPr id="8" name="Content Placeholder 1">
            <a:extLst>
              <a:ext uri="{FF2B5EF4-FFF2-40B4-BE49-F238E27FC236}">
                <a16:creationId xmlns:a16="http://schemas.microsoft.com/office/drawing/2014/main" id="{AFDC1DDB-67A8-40C0-AE17-E1789608F7F7}"/>
              </a:ext>
            </a:extLst>
          </p:cNvPr>
          <p:cNvSpPr txBox="1">
            <a:spLocks/>
          </p:cNvSpPr>
          <p:nvPr/>
        </p:nvSpPr>
        <p:spPr bwMode="auto">
          <a:xfrm>
            <a:off x="3527097" y="4174020"/>
            <a:ext cx="6216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200" dirty="0">
                <a:solidFill>
                  <a:schemeClr val="tx1">
                    <a:lumMod val="65000"/>
                    <a:lumOff val="35000"/>
                  </a:schemeClr>
                </a:solidFill>
              </a:rPr>
              <a:t>Getting the job done: </a:t>
            </a:r>
            <a:r>
              <a:rPr lang="en-US" altLang="en-US" sz="2200" b="1" dirty="0">
                <a:solidFill>
                  <a:srgbClr val="F69B29"/>
                </a:solidFill>
              </a:rPr>
              <a:t>Relationship Orientation</a:t>
            </a:r>
          </a:p>
        </p:txBody>
      </p:sp>
      <p:sp>
        <p:nvSpPr>
          <p:cNvPr id="9" name="Content Placeholder 1">
            <a:extLst>
              <a:ext uri="{FF2B5EF4-FFF2-40B4-BE49-F238E27FC236}">
                <a16:creationId xmlns:a16="http://schemas.microsoft.com/office/drawing/2014/main" id="{9F9ADF97-16E9-47B6-BB20-DF014DF17075}"/>
              </a:ext>
            </a:extLst>
          </p:cNvPr>
          <p:cNvSpPr txBox="1">
            <a:spLocks/>
          </p:cNvSpPr>
          <p:nvPr/>
        </p:nvSpPr>
        <p:spPr>
          <a:xfrm>
            <a:off x="3716571" y="4646525"/>
            <a:ext cx="5143500" cy="842963"/>
          </a:xfrm>
          <a:prstGeom prst="rect">
            <a:avLst/>
          </a:prstGeom>
        </p:spPr>
        <p:txBody>
          <a:bodyPr>
            <a:normAutofit fontScale="85000" lnSpcReduction="10000"/>
          </a:bodyPr>
          <a:lstStyle>
            <a:lvl1pPr marL="457200" indent="-457200" algn="l" defTabSz="914400" rtl="0" eaLnBrk="1" latinLnBrk="0" hangingPunct="1">
              <a:spcBef>
                <a:spcPct val="20000"/>
              </a:spcBef>
              <a:buFont typeface="Arial" panose="020B0604020202020204" pitchFamily="34" charset="0"/>
              <a:buChar char="•"/>
              <a:defRPr sz="2400" kern="1200">
                <a:solidFill>
                  <a:srgbClr val="00006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i="1" dirty="0">
                <a:solidFill>
                  <a:schemeClr val="tx1">
                    <a:lumMod val="65000"/>
                    <a:lumOff val="35000"/>
                  </a:schemeClr>
                </a:solidFill>
              </a:rPr>
              <a:t>Tasks are accomplished through relationships. “Preservation of harmony” is important. </a:t>
            </a:r>
          </a:p>
        </p:txBody>
      </p:sp>
      <p:sp>
        <p:nvSpPr>
          <p:cNvPr id="10" name="Content Placeholder 1">
            <a:extLst>
              <a:ext uri="{FF2B5EF4-FFF2-40B4-BE49-F238E27FC236}">
                <a16:creationId xmlns:a16="http://schemas.microsoft.com/office/drawing/2014/main" id="{8946FF66-DF97-407A-80E4-7C7B11DF1570}"/>
              </a:ext>
            </a:extLst>
          </p:cNvPr>
          <p:cNvSpPr txBox="1">
            <a:spLocks/>
          </p:cNvSpPr>
          <p:nvPr/>
        </p:nvSpPr>
        <p:spPr bwMode="auto">
          <a:xfrm>
            <a:off x="3716571" y="5489488"/>
            <a:ext cx="51435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400" b="1" dirty="0">
                <a:solidFill>
                  <a:srgbClr val="F69B29"/>
                </a:solidFill>
              </a:rPr>
              <a:t>Who you know </a:t>
            </a:r>
            <a:r>
              <a:rPr lang="en-US" altLang="en-US" sz="2400" dirty="0">
                <a:solidFill>
                  <a:schemeClr val="tx1">
                    <a:lumMod val="65000"/>
                    <a:lumOff val="35000"/>
                  </a:schemeClr>
                </a:solidFill>
              </a:rPr>
              <a:t>gets the job done.</a:t>
            </a:r>
          </a:p>
        </p:txBody>
      </p:sp>
      <p:pic>
        <p:nvPicPr>
          <p:cNvPr id="11" name="Picture 10">
            <a:extLst>
              <a:ext uri="{FF2B5EF4-FFF2-40B4-BE49-F238E27FC236}">
                <a16:creationId xmlns:a16="http://schemas.microsoft.com/office/drawing/2014/main" id="{BFA27BF4-DD82-447E-8799-BB2BB79B67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2" y="1101353"/>
            <a:ext cx="3662713" cy="2743200"/>
          </a:xfrm>
          <a:prstGeom prst="rect">
            <a:avLst/>
          </a:prstGeom>
          <a:effectLst/>
        </p:spPr>
      </p:pic>
      <p:pic>
        <p:nvPicPr>
          <p:cNvPr id="12" name="Picture 11">
            <a:extLst>
              <a:ext uri="{FF2B5EF4-FFF2-40B4-BE49-F238E27FC236}">
                <a16:creationId xmlns:a16="http://schemas.microsoft.com/office/drawing/2014/main" id="{B71B0776-E69B-4CB7-83DC-AC0124506B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216060"/>
            <a:ext cx="3527097" cy="2641348"/>
          </a:xfrm>
          <a:prstGeom prst="rect">
            <a:avLst/>
          </a:prstGeom>
          <a:effectLst/>
        </p:spPr>
      </p:pic>
    </p:spTree>
    <p:extLst>
      <p:ext uri="{BB962C8B-B14F-4D97-AF65-F5344CB8AC3E}">
        <p14:creationId xmlns:p14="http://schemas.microsoft.com/office/powerpoint/2010/main" val="400775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4D6CE5-49B6-4432-8010-D6EAF616B4A9}"/>
              </a:ext>
            </a:extLst>
          </p:cNvPr>
          <p:cNvSpPr>
            <a:spLocks noGrp="1"/>
          </p:cNvSpPr>
          <p:nvPr>
            <p:ph type="body" sz="quarter" idx="13"/>
          </p:nvPr>
        </p:nvSpPr>
        <p:spPr>
          <a:xfrm>
            <a:off x="793750" y="187309"/>
            <a:ext cx="7877175" cy="744995"/>
          </a:xfrm>
        </p:spPr>
        <p:txBody>
          <a:bodyPr/>
          <a:lstStyle/>
          <a:p>
            <a:r>
              <a:rPr lang="en-US" dirty="0"/>
              <a:t>How do you see yourself?</a:t>
            </a:r>
          </a:p>
        </p:txBody>
      </p:sp>
      <p:sp>
        <p:nvSpPr>
          <p:cNvPr id="5" name="Content Placeholder 1">
            <a:extLst>
              <a:ext uri="{FF2B5EF4-FFF2-40B4-BE49-F238E27FC236}">
                <a16:creationId xmlns:a16="http://schemas.microsoft.com/office/drawing/2014/main" id="{2B04D0D7-703C-401D-87C8-A2AC67B7771C}"/>
              </a:ext>
            </a:extLst>
          </p:cNvPr>
          <p:cNvSpPr>
            <a:spLocks noGrp="1"/>
          </p:cNvSpPr>
          <p:nvPr>
            <p:ph idx="1"/>
          </p:nvPr>
        </p:nvSpPr>
        <p:spPr>
          <a:xfrm>
            <a:off x="4196145" y="4515862"/>
            <a:ext cx="4495800" cy="609600"/>
          </a:xfrm>
        </p:spPr>
        <p:txBody>
          <a:bodyPr/>
          <a:lstStyle/>
          <a:p>
            <a:pPr marL="0" indent="0">
              <a:buFont typeface="Arial" panose="020B0604020202020204" pitchFamily="34" charset="0"/>
              <a:buNone/>
            </a:pPr>
            <a:r>
              <a:rPr lang="en-US" altLang="en-US" dirty="0"/>
              <a:t>Perception of self: </a:t>
            </a:r>
            <a:r>
              <a:rPr lang="en-US" altLang="en-US" b="1" dirty="0">
                <a:solidFill>
                  <a:srgbClr val="F69B29"/>
                </a:solidFill>
              </a:rPr>
              <a:t>Group Member</a:t>
            </a:r>
          </a:p>
          <a:p>
            <a:pPr marL="0" indent="0">
              <a:buFont typeface="Arial" panose="020B0604020202020204" pitchFamily="34" charset="0"/>
              <a:buNone/>
            </a:pPr>
            <a:endParaRPr lang="en-US" altLang="en-US" dirty="0"/>
          </a:p>
        </p:txBody>
      </p:sp>
      <p:sp>
        <p:nvSpPr>
          <p:cNvPr id="6" name="Content Placeholder 1">
            <a:extLst>
              <a:ext uri="{FF2B5EF4-FFF2-40B4-BE49-F238E27FC236}">
                <a16:creationId xmlns:a16="http://schemas.microsoft.com/office/drawing/2014/main" id="{2F8FE46D-6F6D-4DDE-BC64-E6F8E4717D22}"/>
              </a:ext>
            </a:extLst>
          </p:cNvPr>
          <p:cNvSpPr txBox="1">
            <a:spLocks/>
          </p:cNvSpPr>
          <p:nvPr/>
        </p:nvSpPr>
        <p:spPr bwMode="auto">
          <a:xfrm>
            <a:off x="603880" y="1940576"/>
            <a:ext cx="449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dirty="0">
                <a:solidFill>
                  <a:schemeClr val="tx1">
                    <a:lumMod val="65000"/>
                    <a:lumOff val="35000"/>
                  </a:schemeClr>
                </a:solidFill>
              </a:rPr>
              <a:t>Perception of self: </a:t>
            </a:r>
            <a:r>
              <a:rPr lang="en-US" altLang="en-US" sz="2400" b="1" dirty="0">
                <a:solidFill>
                  <a:srgbClr val="F69B29"/>
                </a:solidFill>
              </a:rPr>
              <a:t>Individual</a:t>
            </a:r>
          </a:p>
        </p:txBody>
      </p:sp>
      <p:sp>
        <p:nvSpPr>
          <p:cNvPr id="7" name="Content Placeholder 1">
            <a:extLst>
              <a:ext uri="{FF2B5EF4-FFF2-40B4-BE49-F238E27FC236}">
                <a16:creationId xmlns:a16="http://schemas.microsoft.com/office/drawing/2014/main" id="{9921B262-7440-4AFB-9AE3-4FF22B1F4109}"/>
              </a:ext>
            </a:extLst>
          </p:cNvPr>
          <p:cNvSpPr txBox="1">
            <a:spLocks/>
          </p:cNvSpPr>
          <p:nvPr/>
        </p:nvSpPr>
        <p:spPr>
          <a:xfrm>
            <a:off x="392734" y="2446231"/>
            <a:ext cx="4175760" cy="609600"/>
          </a:xfrm>
          <a:prstGeom prst="rect">
            <a:avLst/>
          </a:prstGeom>
        </p:spPr>
        <p:txBody>
          <a:bodyPr>
            <a:noAutofit/>
          </a:bodyPr>
          <a:lstStyle>
            <a:lvl1pPr marL="457200" indent="-457200" algn="l" defTabSz="914400" rtl="0" eaLnBrk="1" latinLnBrk="0" hangingPunct="1">
              <a:spcBef>
                <a:spcPct val="20000"/>
              </a:spcBef>
              <a:buFont typeface="Arial" panose="020B0604020202020204" pitchFamily="34" charset="0"/>
              <a:buChar char="•"/>
              <a:defRPr sz="2400" kern="1200">
                <a:solidFill>
                  <a:srgbClr val="00006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20000"/>
              </a:lnSpc>
              <a:spcAft>
                <a:spcPts val="0"/>
              </a:spcAft>
              <a:buFont typeface="Arial" panose="020B0604020202020204" pitchFamily="34" charset="0"/>
              <a:buNone/>
              <a:defRPr/>
            </a:pPr>
            <a:r>
              <a:rPr lang="en-US" sz="2000" i="1" dirty="0">
                <a:solidFill>
                  <a:schemeClr val="tx1">
                    <a:lumMod val="65000"/>
                    <a:lumOff val="35000"/>
                  </a:schemeClr>
                </a:solidFill>
              </a:rPr>
              <a:t>Self perceived as an individual with limited responsibility to the group</a:t>
            </a:r>
          </a:p>
        </p:txBody>
      </p:sp>
      <p:sp>
        <p:nvSpPr>
          <p:cNvPr id="8" name="Content Placeholder 1">
            <a:extLst>
              <a:ext uri="{FF2B5EF4-FFF2-40B4-BE49-F238E27FC236}">
                <a16:creationId xmlns:a16="http://schemas.microsoft.com/office/drawing/2014/main" id="{4C5B15F9-0E4A-429E-8E6E-B4E5D5A73201}"/>
              </a:ext>
            </a:extLst>
          </p:cNvPr>
          <p:cNvSpPr txBox="1">
            <a:spLocks/>
          </p:cNvSpPr>
          <p:nvPr/>
        </p:nvSpPr>
        <p:spPr>
          <a:xfrm>
            <a:off x="4196145" y="5021517"/>
            <a:ext cx="4495800" cy="609600"/>
          </a:xfrm>
          <a:prstGeom prst="rect">
            <a:avLst/>
          </a:prstGeom>
        </p:spPr>
        <p:txBody>
          <a:bodyPr>
            <a:noAutofit/>
          </a:bodyPr>
          <a:lstStyle>
            <a:lvl1pPr marL="457200" indent="-457200" algn="l" defTabSz="914400" rtl="0" eaLnBrk="1" latinLnBrk="0" hangingPunct="1">
              <a:spcBef>
                <a:spcPct val="20000"/>
              </a:spcBef>
              <a:buFont typeface="Arial" panose="020B0604020202020204" pitchFamily="34" charset="0"/>
              <a:buChar char="•"/>
              <a:defRPr sz="2400" kern="1200">
                <a:solidFill>
                  <a:srgbClr val="00006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20000"/>
              </a:lnSpc>
              <a:spcAft>
                <a:spcPts val="0"/>
              </a:spcAft>
              <a:buFont typeface="Arial" panose="020B0604020202020204" pitchFamily="34" charset="0"/>
              <a:buNone/>
              <a:defRPr/>
            </a:pPr>
            <a:r>
              <a:rPr lang="en-US" sz="2000" i="1" dirty="0">
                <a:solidFill>
                  <a:schemeClr val="tx1">
                    <a:lumMod val="65000"/>
                    <a:lumOff val="35000"/>
                  </a:schemeClr>
                </a:solidFill>
              </a:rPr>
              <a:t>Self identity based on the membership of a cultural group, family or work group</a:t>
            </a:r>
          </a:p>
        </p:txBody>
      </p:sp>
      <p:pic>
        <p:nvPicPr>
          <p:cNvPr id="9" name="Picture 8">
            <a:extLst>
              <a:ext uri="{FF2B5EF4-FFF2-40B4-BE49-F238E27FC236}">
                <a16:creationId xmlns:a16="http://schemas.microsoft.com/office/drawing/2014/main" id="{7B4092F1-BE96-49FA-8048-30485F3F4C88}"/>
              </a:ext>
            </a:extLst>
          </p:cNvPr>
          <p:cNvPicPr>
            <a:picLocks noChangeAspect="1"/>
          </p:cNvPicPr>
          <p:nvPr/>
        </p:nvPicPr>
        <p:blipFill>
          <a:blip r:embed="rId2"/>
          <a:stretch>
            <a:fillRect/>
          </a:stretch>
        </p:blipFill>
        <p:spPr>
          <a:xfrm>
            <a:off x="5475890" y="1094238"/>
            <a:ext cx="3668110" cy="2742038"/>
          </a:xfrm>
          <a:prstGeom prst="rect">
            <a:avLst/>
          </a:prstGeom>
          <a:effectLst/>
        </p:spPr>
      </p:pic>
      <p:pic>
        <p:nvPicPr>
          <p:cNvPr id="10" name="Picture 9">
            <a:extLst>
              <a:ext uri="{FF2B5EF4-FFF2-40B4-BE49-F238E27FC236}">
                <a16:creationId xmlns:a16="http://schemas.microsoft.com/office/drawing/2014/main" id="{84F6CE36-9B0A-41B9-97BC-710475DB63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4099034"/>
            <a:ext cx="3657600" cy="2758966"/>
          </a:xfrm>
          <a:prstGeom prst="rect">
            <a:avLst/>
          </a:prstGeom>
          <a:effectLst/>
        </p:spPr>
      </p:pic>
    </p:spTree>
    <p:extLst>
      <p:ext uri="{BB962C8B-B14F-4D97-AF65-F5344CB8AC3E}">
        <p14:creationId xmlns:p14="http://schemas.microsoft.com/office/powerpoint/2010/main" val="2676933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684674-533F-4A03-9C2B-F8481670391D}"/>
              </a:ext>
            </a:extLst>
          </p:cNvPr>
          <p:cNvSpPr>
            <a:spLocks noGrp="1"/>
          </p:cNvSpPr>
          <p:nvPr>
            <p:ph type="body" sz="quarter" idx="13"/>
          </p:nvPr>
        </p:nvSpPr>
        <p:spPr>
          <a:xfrm>
            <a:off x="793750" y="187309"/>
            <a:ext cx="7877175" cy="744995"/>
          </a:xfrm>
        </p:spPr>
        <p:txBody>
          <a:bodyPr/>
          <a:lstStyle/>
          <a:p>
            <a:r>
              <a:rPr lang="en-US" dirty="0"/>
              <a:t>Status and Hierarchy</a:t>
            </a:r>
          </a:p>
        </p:txBody>
      </p:sp>
      <p:sp>
        <p:nvSpPr>
          <p:cNvPr id="5" name="Content Placeholder 1">
            <a:extLst>
              <a:ext uri="{FF2B5EF4-FFF2-40B4-BE49-F238E27FC236}">
                <a16:creationId xmlns:a16="http://schemas.microsoft.com/office/drawing/2014/main" id="{9B7F597D-CEE7-498F-A2B6-36E7CCA8948A}"/>
              </a:ext>
            </a:extLst>
          </p:cNvPr>
          <p:cNvSpPr txBox="1">
            <a:spLocks/>
          </p:cNvSpPr>
          <p:nvPr/>
        </p:nvSpPr>
        <p:spPr bwMode="auto">
          <a:xfrm>
            <a:off x="1265649" y="1765746"/>
            <a:ext cx="283768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dirty="0">
                <a:solidFill>
                  <a:schemeClr val="tx1">
                    <a:lumMod val="65000"/>
                    <a:lumOff val="35000"/>
                  </a:schemeClr>
                </a:solidFill>
              </a:rPr>
              <a:t>Power: </a:t>
            </a:r>
            <a:r>
              <a:rPr lang="en-US" altLang="en-US" sz="2400" b="1" dirty="0">
                <a:solidFill>
                  <a:srgbClr val="F69B29"/>
                </a:solidFill>
              </a:rPr>
              <a:t>Concentrated</a:t>
            </a:r>
          </a:p>
        </p:txBody>
      </p:sp>
      <p:sp>
        <p:nvSpPr>
          <p:cNvPr id="6" name="Content Placeholder 1">
            <a:extLst>
              <a:ext uri="{FF2B5EF4-FFF2-40B4-BE49-F238E27FC236}">
                <a16:creationId xmlns:a16="http://schemas.microsoft.com/office/drawing/2014/main" id="{04255DBA-B73F-4FFC-AA34-C4F3255FDCB9}"/>
              </a:ext>
            </a:extLst>
          </p:cNvPr>
          <p:cNvSpPr txBox="1">
            <a:spLocks/>
          </p:cNvSpPr>
          <p:nvPr/>
        </p:nvSpPr>
        <p:spPr>
          <a:xfrm>
            <a:off x="307593" y="2339118"/>
            <a:ext cx="4905538" cy="1399034"/>
          </a:xfrm>
          <a:prstGeom prst="rect">
            <a:avLst/>
          </a:prstGeom>
        </p:spPr>
        <p:txBody>
          <a:bodyPr>
            <a:noAutofit/>
          </a:bodyPr>
          <a:lstStyle>
            <a:lvl1pPr marL="457200" indent="-457200" algn="l" defTabSz="914400" rtl="0" eaLnBrk="1" latinLnBrk="0" hangingPunct="1">
              <a:spcBef>
                <a:spcPct val="20000"/>
              </a:spcBef>
              <a:buFont typeface="Arial" panose="020B0604020202020204" pitchFamily="34" charset="0"/>
              <a:buChar char="•"/>
              <a:defRPr sz="2400" kern="1200">
                <a:solidFill>
                  <a:srgbClr val="00006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2000" i="1" dirty="0">
                <a:solidFill>
                  <a:schemeClr val="tx1">
                    <a:lumMod val="65000"/>
                    <a:lumOff val="35000"/>
                  </a:schemeClr>
                </a:solidFill>
              </a:rPr>
              <a:t>Hierarchical societies are more formal. Social status is well defined and a select few have authority. Acceptance of the necessity of layers of authority. </a:t>
            </a:r>
          </a:p>
        </p:txBody>
      </p:sp>
      <p:sp>
        <p:nvSpPr>
          <p:cNvPr id="7" name="Content Placeholder 1">
            <a:extLst>
              <a:ext uri="{FF2B5EF4-FFF2-40B4-BE49-F238E27FC236}">
                <a16:creationId xmlns:a16="http://schemas.microsoft.com/office/drawing/2014/main" id="{68C7B0E6-28B1-4A3A-AFDA-65CBE49DA7AD}"/>
              </a:ext>
            </a:extLst>
          </p:cNvPr>
          <p:cNvSpPr txBox="1">
            <a:spLocks/>
          </p:cNvSpPr>
          <p:nvPr/>
        </p:nvSpPr>
        <p:spPr bwMode="auto">
          <a:xfrm>
            <a:off x="5435732" y="4397919"/>
            <a:ext cx="383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dirty="0">
                <a:solidFill>
                  <a:schemeClr val="tx1">
                    <a:lumMod val="65000"/>
                    <a:lumOff val="35000"/>
                  </a:schemeClr>
                </a:solidFill>
              </a:rPr>
              <a:t>Power: </a:t>
            </a:r>
            <a:r>
              <a:rPr lang="en-US" altLang="en-US" sz="2400" b="1" dirty="0">
                <a:solidFill>
                  <a:srgbClr val="F69B29"/>
                </a:solidFill>
              </a:rPr>
              <a:t>Shared</a:t>
            </a:r>
          </a:p>
        </p:txBody>
      </p:sp>
      <p:sp>
        <p:nvSpPr>
          <p:cNvPr id="8" name="Content Placeholder 1">
            <a:extLst>
              <a:ext uri="{FF2B5EF4-FFF2-40B4-BE49-F238E27FC236}">
                <a16:creationId xmlns:a16="http://schemas.microsoft.com/office/drawing/2014/main" id="{CC8AF0B7-401C-42DE-9CD5-F7A546D85973}"/>
              </a:ext>
            </a:extLst>
          </p:cNvPr>
          <p:cNvSpPr txBox="1">
            <a:spLocks/>
          </p:cNvSpPr>
          <p:nvPr/>
        </p:nvSpPr>
        <p:spPr>
          <a:xfrm>
            <a:off x="4043975" y="4935411"/>
            <a:ext cx="4795837" cy="1209675"/>
          </a:xfrm>
          <a:prstGeom prst="rect">
            <a:avLst/>
          </a:prstGeom>
        </p:spPr>
        <p:txBody>
          <a:bodyPr>
            <a:noAutofit/>
          </a:bodyPr>
          <a:lstStyle>
            <a:lvl1pPr marL="457200" indent="-457200" algn="l" defTabSz="914400" rtl="0" eaLnBrk="1" latinLnBrk="0" hangingPunct="1">
              <a:spcBef>
                <a:spcPct val="20000"/>
              </a:spcBef>
              <a:buFont typeface="Arial" panose="020B0604020202020204" pitchFamily="34" charset="0"/>
              <a:buChar char="•"/>
              <a:defRPr sz="2400" kern="1200">
                <a:solidFill>
                  <a:srgbClr val="00006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6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2000" i="1" dirty="0">
                <a:solidFill>
                  <a:schemeClr val="tx1">
                    <a:lumMod val="65000"/>
                    <a:lumOff val="35000"/>
                  </a:schemeClr>
                </a:solidFill>
              </a:rPr>
              <a:t>Flatter societies are more informal, and it is possible to rise and fall in them by one’s own endeavors. Authority is more likely to be shared. </a:t>
            </a:r>
          </a:p>
        </p:txBody>
      </p:sp>
      <p:pic>
        <p:nvPicPr>
          <p:cNvPr id="9" name="Picture 8">
            <a:extLst>
              <a:ext uri="{FF2B5EF4-FFF2-40B4-BE49-F238E27FC236}">
                <a16:creationId xmlns:a16="http://schemas.microsoft.com/office/drawing/2014/main" id="{ADCB42AD-7F03-4026-BB9E-0974D73401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5732" y="1101976"/>
            <a:ext cx="3708269" cy="2734300"/>
          </a:xfrm>
          <a:prstGeom prst="rect">
            <a:avLst/>
          </a:prstGeom>
          <a:effectLst/>
        </p:spPr>
      </p:pic>
      <p:pic>
        <p:nvPicPr>
          <p:cNvPr id="10" name="Picture 9">
            <a:extLst>
              <a:ext uri="{FF2B5EF4-FFF2-40B4-BE49-F238E27FC236}">
                <a16:creationId xmlns:a16="http://schemas.microsoft.com/office/drawing/2014/main" id="{882F071F-16FB-4F68-AC9C-2ED442786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8" y="4025462"/>
            <a:ext cx="3688191" cy="2833439"/>
          </a:xfrm>
          <a:prstGeom prst="rect">
            <a:avLst/>
          </a:prstGeom>
          <a:effectLst/>
        </p:spPr>
      </p:pic>
    </p:spTree>
    <p:extLst>
      <p:ext uri="{BB962C8B-B14F-4D97-AF65-F5344CB8AC3E}">
        <p14:creationId xmlns:p14="http://schemas.microsoft.com/office/powerpoint/2010/main" val="1118544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F6639C-8273-48D2-827A-06DFD55DC6ED}"/>
              </a:ext>
            </a:extLst>
          </p:cNvPr>
          <p:cNvSpPr>
            <a:spLocks noGrp="1"/>
          </p:cNvSpPr>
          <p:nvPr>
            <p:ph type="body" sz="quarter" idx="13"/>
          </p:nvPr>
        </p:nvSpPr>
        <p:spPr>
          <a:xfrm>
            <a:off x="793750" y="187309"/>
            <a:ext cx="7877175" cy="744995"/>
          </a:xfrm>
        </p:spPr>
        <p:txBody>
          <a:bodyPr>
            <a:noAutofit/>
          </a:bodyPr>
          <a:lstStyle/>
          <a:p>
            <a:r>
              <a:rPr lang="en-US" sz="3500" dirty="0"/>
              <a:t>What is your attitude toward uncertainty?</a:t>
            </a:r>
          </a:p>
        </p:txBody>
      </p:sp>
      <p:sp>
        <p:nvSpPr>
          <p:cNvPr id="5" name="Content Placeholder 1">
            <a:extLst>
              <a:ext uri="{FF2B5EF4-FFF2-40B4-BE49-F238E27FC236}">
                <a16:creationId xmlns:a16="http://schemas.microsoft.com/office/drawing/2014/main" id="{C6E0960F-6C75-4CBE-8297-971A208A04C8}"/>
              </a:ext>
            </a:extLst>
          </p:cNvPr>
          <p:cNvSpPr txBox="1">
            <a:spLocks/>
          </p:cNvSpPr>
          <p:nvPr/>
        </p:nvSpPr>
        <p:spPr bwMode="auto">
          <a:xfrm>
            <a:off x="901318" y="2082562"/>
            <a:ext cx="434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dirty="0">
                <a:solidFill>
                  <a:schemeClr val="tx1">
                    <a:lumMod val="65000"/>
                    <a:lumOff val="35000"/>
                  </a:schemeClr>
                </a:solidFill>
              </a:rPr>
              <a:t>Accept Change:  </a:t>
            </a:r>
            <a:r>
              <a:rPr lang="en-US" altLang="en-US" sz="2400" b="1" dirty="0">
                <a:solidFill>
                  <a:srgbClr val="F69B29"/>
                </a:solidFill>
              </a:rPr>
              <a:t>Risk-taking</a:t>
            </a:r>
          </a:p>
        </p:txBody>
      </p:sp>
      <p:sp>
        <p:nvSpPr>
          <p:cNvPr id="6" name="Content Placeholder 1">
            <a:extLst>
              <a:ext uri="{FF2B5EF4-FFF2-40B4-BE49-F238E27FC236}">
                <a16:creationId xmlns:a16="http://schemas.microsoft.com/office/drawing/2014/main" id="{632CF9CD-0C6F-4A55-894F-69DAACD13254}"/>
              </a:ext>
            </a:extLst>
          </p:cNvPr>
          <p:cNvSpPr txBox="1">
            <a:spLocks/>
          </p:cNvSpPr>
          <p:nvPr/>
        </p:nvSpPr>
        <p:spPr bwMode="auto">
          <a:xfrm>
            <a:off x="312738" y="2578538"/>
            <a:ext cx="4679676"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000" i="1" dirty="0">
                <a:solidFill>
                  <a:schemeClr val="tx1">
                    <a:lumMod val="65000"/>
                    <a:lumOff val="35000"/>
                  </a:schemeClr>
                </a:solidFill>
              </a:rPr>
              <a:t>In cultures that accept and value change, taking certain kinds of risks is encouraged. </a:t>
            </a:r>
          </a:p>
        </p:txBody>
      </p:sp>
      <p:sp>
        <p:nvSpPr>
          <p:cNvPr id="7" name="Content Placeholder 1">
            <a:extLst>
              <a:ext uri="{FF2B5EF4-FFF2-40B4-BE49-F238E27FC236}">
                <a16:creationId xmlns:a16="http://schemas.microsoft.com/office/drawing/2014/main" id="{373DC2BB-6B72-48DB-BC02-2DC32B17951A}"/>
              </a:ext>
            </a:extLst>
          </p:cNvPr>
          <p:cNvSpPr txBox="1">
            <a:spLocks/>
          </p:cNvSpPr>
          <p:nvPr/>
        </p:nvSpPr>
        <p:spPr bwMode="auto">
          <a:xfrm>
            <a:off x="4622455" y="4401105"/>
            <a:ext cx="434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dirty="0">
                <a:solidFill>
                  <a:schemeClr val="tx1">
                    <a:lumMod val="65000"/>
                    <a:lumOff val="35000"/>
                  </a:schemeClr>
                </a:solidFill>
              </a:rPr>
              <a:t>Resist Change: </a:t>
            </a:r>
            <a:r>
              <a:rPr lang="en-US" altLang="en-US" sz="2400" b="1" dirty="0">
                <a:solidFill>
                  <a:srgbClr val="F69B29"/>
                </a:solidFill>
              </a:rPr>
              <a:t>Risk-avoiding</a:t>
            </a:r>
          </a:p>
        </p:txBody>
      </p:sp>
      <p:sp>
        <p:nvSpPr>
          <p:cNvPr id="8" name="Content Placeholder 1">
            <a:extLst>
              <a:ext uri="{FF2B5EF4-FFF2-40B4-BE49-F238E27FC236}">
                <a16:creationId xmlns:a16="http://schemas.microsoft.com/office/drawing/2014/main" id="{50CBCB77-917D-4AF3-9D29-AC7A218EBC62}"/>
              </a:ext>
            </a:extLst>
          </p:cNvPr>
          <p:cNvSpPr txBox="1">
            <a:spLocks/>
          </p:cNvSpPr>
          <p:nvPr/>
        </p:nvSpPr>
        <p:spPr bwMode="auto">
          <a:xfrm>
            <a:off x="4253297" y="4952304"/>
            <a:ext cx="451222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000" i="1" dirty="0">
                <a:solidFill>
                  <a:schemeClr val="tx1">
                    <a:lumMod val="65000"/>
                    <a:lumOff val="35000"/>
                  </a:schemeClr>
                </a:solidFill>
              </a:rPr>
              <a:t>In cultures that resist change, the preference is for making selected aspects of life predictable. </a:t>
            </a:r>
          </a:p>
        </p:txBody>
      </p:sp>
      <p:pic>
        <p:nvPicPr>
          <p:cNvPr id="10" name="Picture 9">
            <a:extLst>
              <a:ext uri="{FF2B5EF4-FFF2-40B4-BE49-F238E27FC236}">
                <a16:creationId xmlns:a16="http://schemas.microsoft.com/office/drawing/2014/main" id="{93F7BB06-973C-46D7-9D6B-C489E875EC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78014"/>
            <a:ext cx="3678622" cy="2779986"/>
          </a:xfrm>
          <a:prstGeom prst="rect">
            <a:avLst/>
          </a:prstGeom>
          <a:effectLst/>
        </p:spPr>
      </p:pic>
      <p:pic>
        <p:nvPicPr>
          <p:cNvPr id="11" name="Picture 10">
            <a:extLst>
              <a:ext uri="{FF2B5EF4-FFF2-40B4-BE49-F238E27FC236}">
                <a16:creationId xmlns:a16="http://schemas.microsoft.com/office/drawing/2014/main" id="{9891ADDE-5036-41AE-87FF-F5374D870A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1100136"/>
            <a:ext cx="3657599" cy="2736140"/>
          </a:xfrm>
          <a:prstGeom prst="rect">
            <a:avLst/>
          </a:prstGeom>
        </p:spPr>
      </p:pic>
    </p:spTree>
    <p:extLst>
      <p:ext uri="{BB962C8B-B14F-4D97-AF65-F5344CB8AC3E}">
        <p14:creationId xmlns:p14="http://schemas.microsoft.com/office/powerpoint/2010/main" val="240181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783538-8AD4-4459-8CB7-A104BC55B467}"/>
              </a:ext>
            </a:extLst>
          </p:cNvPr>
          <p:cNvSpPr>
            <a:spLocks noGrp="1"/>
          </p:cNvSpPr>
          <p:nvPr>
            <p:ph type="body" sz="quarter" idx="13"/>
          </p:nvPr>
        </p:nvSpPr>
        <p:spPr/>
        <p:txBody>
          <a:bodyPr/>
          <a:lstStyle/>
          <a:p>
            <a:r>
              <a:rPr lang="en-US" dirty="0"/>
              <a:t>Concepts of Time: Exact</a:t>
            </a:r>
          </a:p>
        </p:txBody>
      </p:sp>
      <p:sp>
        <p:nvSpPr>
          <p:cNvPr id="4" name="Content Placeholder 1">
            <a:extLst>
              <a:ext uri="{FF2B5EF4-FFF2-40B4-BE49-F238E27FC236}">
                <a16:creationId xmlns:a16="http://schemas.microsoft.com/office/drawing/2014/main" id="{B89F3381-517C-47AD-B891-B6452BDE406D}"/>
              </a:ext>
            </a:extLst>
          </p:cNvPr>
          <p:cNvSpPr txBox="1">
            <a:spLocks/>
          </p:cNvSpPr>
          <p:nvPr/>
        </p:nvSpPr>
        <p:spPr bwMode="auto">
          <a:xfrm>
            <a:off x="430213" y="1336675"/>
            <a:ext cx="8482559"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000" b="1" dirty="0">
                <a:solidFill>
                  <a:schemeClr val="tx1">
                    <a:lumMod val="65000"/>
                    <a:lumOff val="35000"/>
                  </a:schemeClr>
                </a:solidFill>
              </a:rPr>
              <a:t>Our perception and management of time affects how we interact with others, how we plan, coordinate and execute activities. </a:t>
            </a:r>
          </a:p>
        </p:txBody>
      </p:sp>
      <p:sp>
        <p:nvSpPr>
          <p:cNvPr id="5" name="Content Placeholder 1">
            <a:extLst>
              <a:ext uri="{FF2B5EF4-FFF2-40B4-BE49-F238E27FC236}">
                <a16:creationId xmlns:a16="http://schemas.microsoft.com/office/drawing/2014/main" id="{69EEEBC0-BEE3-4491-B221-33D300E844AE}"/>
              </a:ext>
            </a:extLst>
          </p:cNvPr>
          <p:cNvSpPr txBox="1">
            <a:spLocks/>
          </p:cNvSpPr>
          <p:nvPr/>
        </p:nvSpPr>
        <p:spPr bwMode="auto">
          <a:xfrm>
            <a:off x="430213" y="2156971"/>
            <a:ext cx="185053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b="1" dirty="0">
                <a:solidFill>
                  <a:srgbClr val="F69B29"/>
                </a:solidFill>
              </a:rPr>
              <a:t>“Tight” Time</a:t>
            </a:r>
          </a:p>
        </p:txBody>
      </p:sp>
      <p:sp>
        <p:nvSpPr>
          <p:cNvPr id="6" name="Content Placeholder 1">
            <a:extLst>
              <a:ext uri="{FF2B5EF4-FFF2-40B4-BE49-F238E27FC236}">
                <a16:creationId xmlns:a16="http://schemas.microsoft.com/office/drawing/2014/main" id="{AF8D4E05-15F5-4FD7-80C2-5C5A44D4DA0A}"/>
              </a:ext>
            </a:extLst>
          </p:cNvPr>
          <p:cNvSpPr txBox="1">
            <a:spLocks/>
          </p:cNvSpPr>
          <p:nvPr/>
        </p:nvSpPr>
        <p:spPr bwMode="auto">
          <a:xfrm>
            <a:off x="430213" y="2641281"/>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dirty="0">
                <a:solidFill>
                  <a:schemeClr val="tx1">
                    <a:lumMod val="65000"/>
                    <a:lumOff val="35000"/>
                  </a:schemeClr>
                </a:solidFill>
              </a:rPr>
              <a:t>In some cultures, time is treated as a commodity that is not to be wasted. It is conceptualized as a straight line starting in the past and running into the future. People view time in a sequential manner and tend to do “one thing at a time.” They are mostly short-term oriented.</a:t>
            </a:r>
          </a:p>
          <a:p>
            <a:pPr eaLnBrk="1" hangingPunct="1">
              <a:buFont typeface="Arial" panose="020B0604020202020204" pitchFamily="34" charset="0"/>
              <a:buNone/>
            </a:pPr>
            <a:r>
              <a:rPr lang="en-US" altLang="en-US" sz="1800" dirty="0">
                <a:solidFill>
                  <a:schemeClr val="tx1">
                    <a:lumMod val="65000"/>
                    <a:lumOff val="35000"/>
                  </a:schemeClr>
                </a:solidFill>
              </a:rPr>
              <a:t> </a:t>
            </a:r>
          </a:p>
        </p:txBody>
      </p:sp>
      <p:sp>
        <p:nvSpPr>
          <p:cNvPr id="7" name="Rectangle 6">
            <a:extLst>
              <a:ext uri="{FF2B5EF4-FFF2-40B4-BE49-F238E27FC236}">
                <a16:creationId xmlns:a16="http://schemas.microsoft.com/office/drawing/2014/main" id="{0474A6F0-6956-487D-A853-D29917582F3F}"/>
              </a:ext>
            </a:extLst>
          </p:cNvPr>
          <p:cNvSpPr/>
          <p:nvPr/>
        </p:nvSpPr>
        <p:spPr>
          <a:xfrm>
            <a:off x="430213" y="4563926"/>
            <a:ext cx="4572000" cy="1891287"/>
          </a:xfrm>
          <a:prstGeom prst="rect">
            <a:avLst/>
          </a:prstGeom>
        </p:spPr>
        <p:txBody>
          <a:bodyPr>
            <a:spAutoFit/>
          </a:bodyPr>
          <a:lstStyle/>
          <a:p>
            <a:pPr marL="285750" indent="-285750">
              <a:lnSpc>
                <a:spcPct val="150000"/>
              </a:lnSpc>
              <a:buFont typeface="Arial" panose="020B0604020202020204" pitchFamily="34" charset="0"/>
              <a:buChar char="•"/>
            </a:pPr>
            <a:r>
              <a:rPr lang="en-US" altLang="en-US" sz="2000" dirty="0">
                <a:solidFill>
                  <a:srgbClr val="595959"/>
                </a:solidFill>
              </a:rPr>
              <a:t>Quick results are expected</a:t>
            </a:r>
          </a:p>
          <a:p>
            <a:pPr marL="285750" indent="-285750">
              <a:lnSpc>
                <a:spcPct val="150000"/>
              </a:lnSpc>
              <a:buFont typeface="Arial" panose="020B0604020202020204" pitchFamily="34" charset="0"/>
              <a:buChar char="•"/>
            </a:pPr>
            <a:r>
              <a:rPr lang="en-US" altLang="en-US" sz="2000" dirty="0">
                <a:solidFill>
                  <a:srgbClr val="595959"/>
                </a:solidFill>
              </a:rPr>
              <a:t>“Time is money”</a:t>
            </a:r>
          </a:p>
          <a:p>
            <a:pPr marL="285750" indent="-285750">
              <a:lnSpc>
                <a:spcPct val="150000"/>
              </a:lnSpc>
              <a:buFont typeface="Arial" panose="020B0604020202020204" pitchFamily="34" charset="0"/>
              <a:buChar char="•"/>
            </a:pPr>
            <a:r>
              <a:rPr lang="en-US" altLang="en-US" sz="2000" dirty="0">
                <a:solidFill>
                  <a:srgbClr val="595959"/>
                </a:solidFill>
              </a:rPr>
              <a:t>Desire for immediate gratification</a:t>
            </a:r>
          </a:p>
          <a:p>
            <a:pPr marL="285750" indent="-285750">
              <a:lnSpc>
                <a:spcPct val="150000"/>
              </a:lnSpc>
              <a:buFont typeface="Arial" panose="020B0604020202020204" pitchFamily="34" charset="0"/>
              <a:buChar char="•"/>
            </a:pPr>
            <a:r>
              <a:rPr lang="en-US" altLang="en-US" sz="2000" dirty="0">
                <a:solidFill>
                  <a:srgbClr val="595959"/>
                </a:solidFill>
              </a:rPr>
              <a:t>Live by the clock</a:t>
            </a:r>
          </a:p>
        </p:txBody>
      </p:sp>
      <p:sp>
        <p:nvSpPr>
          <p:cNvPr id="8" name="TextBox 7">
            <a:extLst>
              <a:ext uri="{FF2B5EF4-FFF2-40B4-BE49-F238E27FC236}">
                <a16:creationId xmlns:a16="http://schemas.microsoft.com/office/drawing/2014/main" id="{4E28AB00-ADFA-41ED-9410-DADA5E52CC27}"/>
              </a:ext>
            </a:extLst>
          </p:cNvPr>
          <p:cNvSpPr txBox="1"/>
          <p:nvPr/>
        </p:nvSpPr>
        <p:spPr>
          <a:xfrm>
            <a:off x="4671492" y="4563926"/>
            <a:ext cx="3426373" cy="175432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en-US" sz="2000" dirty="0">
                <a:solidFill>
                  <a:srgbClr val="595959"/>
                </a:solidFill>
              </a:rPr>
              <a:t>Considers precedence</a:t>
            </a:r>
          </a:p>
          <a:p>
            <a:pPr marL="342900" indent="-342900">
              <a:lnSpc>
                <a:spcPct val="150000"/>
              </a:lnSpc>
              <a:buFont typeface="Arial" panose="020B0604020202020204" pitchFamily="34" charset="0"/>
              <a:buChar char="•"/>
            </a:pPr>
            <a:r>
              <a:rPr lang="en-US" altLang="en-US" sz="2000" dirty="0">
                <a:solidFill>
                  <a:srgbClr val="595959"/>
                </a:solidFill>
              </a:rPr>
              <a:t>Analytic thinking</a:t>
            </a:r>
          </a:p>
          <a:p>
            <a:pPr marL="342900" indent="-342900">
              <a:lnSpc>
                <a:spcPct val="150000"/>
              </a:lnSpc>
              <a:buFont typeface="Arial" panose="020B0604020202020204" pitchFamily="34" charset="0"/>
              <a:buChar char="•"/>
            </a:pPr>
            <a:r>
              <a:rPr lang="en-US" altLang="en-US" sz="2000" dirty="0">
                <a:solidFill>
                  <a:srgbClr val="595959"/>
                </a:solidFill>
              </a:rPr>
              <a:t>Single focus</a:t>
            </a:r>
          </a:p>
          <a:p>
            <a:endParaRPr lang="en-US" dirty="0"/>
          </a:p>
        </p:txBody>
      </p:sp>
    </p:spTree>
    <p:extLst>
      <p:ext uri="{BB962C8B-B14F-4D97-AF65-F5344CB8AC3E}">
        <p14:creationId xmlns:p14="http://schemas.microsoft.com/office/powerpoint/2010/main" val="1048244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8E945-4A0D-4AE8-9DAA-B278119228CA}"/>
              </a:ext>
            </a:extLst>
          </p:cNvPr>
          <p:cNvSpPr>
            <a:spLocks noGrp="1"/>
          </p:cNvSpPr>
          <p:nvPr>
            <p:ph type="body" sz="quarter" idx="13"/>
          </p:nvPr>
        </p:nvSpPr>
        <p:spPr/>
        <p:txBody>
          <a:bodyPr/>
          <a:lstStyle/>
          <a:p>
            <a:r>
              <a:rPr lang="en-US" dirty="0"/>
              <a:t>Concepts of Time: Fluid</a:t>
            </a:r>
          </a:p>
        </p:txBody>
      </p:sp>
      <p:sp>
        <p:nvSpPr>
          <p:cNvPr id="4" name="Content Placeholder 1">
            <a:extLst>
              <a:ext uri="{FF2B5EF4-FFF2-40B4-BE49-F238E27FC236}">
                <a16:creationId xmlns:a16="http://schemas.microsoft.com/office/drawing/2014/main" id="{D6EFCA79-88FF-4F21-8945-B85B4BB2A305}"/>
              </a:ext>
            </a:extLst>
          </p:cNvPr>
          <p:cNvSpPr txBox="1">
            <a:spLocks/>
          </p:cNvSpPr>
          <p:nvPr/>
        </p:nvSpPr>
        <p:spPr bwMode="auto">
          <a:xfrm>
            <a:off x="299764" y="1414955"/>
            <a:ext cx="200479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b="1" dirty="0">
                <a:solidFill>
                  <a:srgbClr val="F69B29"/>
                </a:solidFill>
              </a:rPr>
              <a:t>“Loose” Time</a:t>
            </a:r>
          </a:p>
        </p:txBody>
      </p:sp>
      <p:sp>
        <p:nvSpPr>
          <p:cNvPr id="5" name="Content Placeholder 1">
            <a:extLst>
              <a:ext uri="{FF2B5EF4-FFF2-40B4-BE49-F238E27FC236}">
                <a16:creationId xmlns:a16="http://schemas.microsoft.com/office/drawing/2014/main" id="{E972BB05-DFD5-4E5C-9571-C93AA50664A7}"/>
              </a:ext>
            </a:extLst>
          </p:cNvPr>
          <p:cNvSpPr txBox="1">
            <a:spLocks/>
          </p:cNvSpPr>
          <p:nvPr/>
        </p:nvSpPr>
        <p:spPr bwMode="auto">
          <a:xfrm>
            <a:off x="436398" y="1919451"/>
            <a:ext cx="84078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dirty="0">
                <a:solidFill>
                  <a:schemeClr val="tx1">
                    <a:lumMod val="65000"/>
                    <a:lumOff val="35000"/>
                  </a:schemeClr>
                </a:solidFill>
              </a:rPr>
              <a:t>In some cultures, time is perceived to be plentiful and has little structure.  In its purest form it is intangible and only exists in relationship to events. You may imagine time as a circle, or as a rhythm. Cultures that view time in a circular manner tend to do several things synchronously, or at the same time. They can be either short-term or long-term oriented.</a:t>
            </a:r>
          </a:p>
          <a:p>
            <a:pPr eaLnBrk="1" hangingPunct="1">
              <a:buFont typeface="Arial" panose="020B0604020202020204" pitchFamily="34" charset="0"/>
              <a:buNone/>
            </a:pPr>
            <a:endParaRPr lang="en-US" altLang="en-US" sz="2000" i="1" dirty="0">
              <a:solidFill>
                <a:schemeClr val="tx1">
                  <a:lumMod val="65000"/>
                  <a:lumOff val="35000"/>
                </a:schemeClr>
              </a:solidFill>
            </a:endParaRPr>
          </a:p>
          <a:p>
            <a:pPr eaLnBrk="1" hangingPunct="1">
              <a:buFont typeface="Arial" panose="020B0604020202020204" pitchFamily="34" charset="0"/>
              <a:buNone/>
            </a:pPr>
            <a:r>
              <a:rPr lang="en-US" altLang="en-US" sz="2000" i="1" dirty="0">
                <a:solidFill>
                  <a:schemeClr val="tx1">
                    <a:lumMod val="65000"/>
                    <a:lumOff val="35000"/>
                  </a:schemeClr>
                </a:solidFill>
              </a:rPr>
              <a:t> </a:t>
            </a:r>
          </a:p>
          <a:p>
            <a:pPr eaLnBrk="1" hangingPunct="1">
              <a:buFont typeface="Arial" panose="020B0604020202020204" pitchFamily="34" charset="0"/>
              <a:buNone/>
            </a:pPr>
            <a:r>
              <a:rPr lang="en-US" altLang="en-US" sz="1800" dirty="0">
                <a:solidFill>
                  <a:schemeClr val="tx1">
                    <a:lumMod val="65000"/>
                    <a:lumOff val="35000"/>
                  </a:schemeClr>
                </a:solidFill>
              </a:rPr>
              <a:t> </a:t>
            </a:r>
          </a:p>
        </p:txBody>
      </p:sp>
      <p:sp>
        <p:nvSpPr>
          <p:cNvPr id="6" name="Content Placeholder 1">
            <a:extLst>
              <a:ext uri="{FF2B5EF4-FFF2-40B4-BE49-F238E27FC236}">
                <a16:creationId xmlns:a16="http://schemas.microsoft.com/office/drawing/2014/main" id="{0CFACE03-910B-48CF-8ACE-7DA55A8DFC5F}"/>
              </a:ext>
            </a:extLst>
          </p:cNvPr>
          <p:cNvSpPr>
            <a:spLocks noGrp="1"/>
          </p:cNvSpPr>
          <p:nvPr>
            <p:ph idx="1"/>
          </p:nvPr>
        </p:nvSpPr>
        <p:spPr>
          <a:xfrm>
            <a:off x="436398" y="4263532"/>
            <a:ext cx="4419600" cy="2359025"/>
          </a:xfrm>
        </p:spPr>
        <p:txBody>
          <a:bodyPr>
            <a:normAutofit/>
          </a:bodyPr>
          <a:lstStyle/>
          <a:p>
            <a:pPr>
              <a:lnSpc>
                <a:spcPct val="150000"/>
              </a:lnSpc>
            </a:pPr>
            <a:r>
              <a:rPr lang="en-US" altLang="en-US" sz="2000" dirty="0"/>
              <a:t>Lower sense of urgency</a:t>
            </a:r>
          </a:p>
          <a:p>
            <a:pPr>
              <a:lnSpc>
                <a:spcPct val="150000"/>
              </a:lnSpc>
            </a:pPr>
            <a:r>
              <a:rPr lang="en-US" altLang="en-US" sz="2000" dirty="0"/>
              <a:t>Time is plentiful</a:t>
            </a:r>
          </a:p>
          <a:p>
            <a:pPr>
              <a:lnSpc>
                <a:spcPct val="150000"/>
              </a:lnSpc>
            </a:pPr>
            <a:r>
              <a:rPr lang="en-US" altLang="en-US" sz="2000" dirty="0"/>
              <a:t>Relationship oriented</a:t>
            </a:r>
          </a:p>
          <a:p>
            <a:pPr>
              <a:lnSpc>
                <a:spcPct val="150000"/>
              </a:lnSpc>
            </a:pPr>
            <a:r>
              <a:rPr lang="en-US" altLang="en-US" sz="2000" dirty="0"/>
              <a:t>Perseverance</a:t>
            </a:r>
          </a:p>
        </p:txBody>
      </p:sp>
      <p:sp>
        <p:nvSpPr>
          <p:cNvPr id="8" name="TextBox 7">
            <a:extLst>
              <a:ext uri="{FF2B5EF4-FFF2-40B4-BE49-F238E27FC236}">
                <a16:creationId xmlns:a16="http://schemas.microsoft.com/office/drawing/2014/main" id="{C0F65741-43AE-4F56-BC99-D7BE482B4335}"/>
              </a:ext>
            </a:extLst>
          </p:cNvPr>
          <p:cNvSpPr txBox="1"/>
          <p:nvPr/>
        </p:nvSpPr>
        <p:spPr>
          <a:xfrm>
            <a:off x="4640317" y="4263532"/>
            <a:ext cx="3781042"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en-US" sz="2000" dirty="0">
                <a:solidFill>
                  <a:srgbClr val="595959"/>
                </a:solidFill>
              </a:rPr>
              <a:t>Considers current context</a:t>
            </a:r>
          </a:p>
          <a:p>
            <a:pPr marL="285750" indent="-285750">
              <a:lnSpc>
                <a:spcPct val="150000"/>
              </a:lnSpc>
              <a:buFont typeface="Arial" panose="020B0604020202020204" pitchFamily="34" charset="0"/>
              <a:buChar char="•"/>
            </a:pPr>
            <a:r>
              <a:rPr lang="en-US" altLang="en-US" sz="2000" dirty="0">
                <a:solidFill>
                  <a:srgbClr val="595959"/>
                </a:solidFill>
              </a:rPr>
              <a:t>Synthetic thinking</a:t>
            </a:r>
          </a:p>
          <a:p>
            <a:pPr marL="285750" indent="-285750">
              <a:lnSpc>
                <a:spcPct val="150000"/>
              </a:lnSpc>
              <a:buFont typeface="Arial" panose="020B0604020202020204" pitchFamily="34" charset="0"/>
              <a:buChar char="•"/>
            </a:pPr>
            <a:r>
              <a:rPr lang="en-US" altLang="en-US" sz="2000" dirty="0">
                <a:solidFill>
                  <a:srgbClr val="595959"/>
                </a:solidFill>
              </a:rPr>
              <a:t>Multi-focus</a:t>
            </a:r>
          </a:p>
          <a:p>
            <a:endParaRPr lang="en-US" dirty="0"/>
          </a:p>
        </p:txBody>
      </p:sp>
    </p:spTree>
    <p:extLst>
      <p:ext uri="{BB962C8B-B14F-4D97-AF65-F5344CB8AC3E}">
        <p14:creationId xmlns:p14="http://schemas.microsoft.com/office/powerpoint/2010/main" val="3743185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295B20-105F-4375-B171-7E74BC24E26A}"/>
              </a:ext>
            </a:extLst>
          </p:cNvPr>
          <p:cNvSpPr>
            <a:spLocks noGrp="1"/>
          </p:cNvSpPr>
          <p:nvPr>
            <p:ph type="body" sz="quarter" idx="13"/>
          </p:nvPr>
        </p:nvSpPr>
        <p:spPr/>
        <p:txBody>
          <a:bodyPr>
            <a:noAutofit/>
          </a:bodyPr>
          <a:lstStyle/>
          <a:p>
            <a:r>
              <a:rPr lang="en-US" sz="3300" dirty="0"/>
              <a:t>Chapter 3: </a:t>
            </a:r>
          </a:p>
          <a:p>
            <a:r>
              <a:rPr lang="en-US" sz="2900" dirty="0"/>
              <a:t>Communication Across Cultures</a:t>
            </a:r>
          </a:p>
        </p:txBody>
      </p:sp>
      <p:sp>
        <p:nvSpPr>
          <p:cNvPr id="4" name="Content Placeholder 1">
            <a:extLst>
              <a:ext uri="{FF2B5EF4-FFF2-40B4-BE49-F238E27FC236}">
                <a16:creationId xmlns:a16="http://schemas.microsoft.com/office/drawing/2014/main" id="{97038329-1CD8-49D1-8974-A6E067C8AA07}"/>
              </a:ext>
            </a:extLst>
          </p:cNvPr>
          <p:cNvSpPr txBox="1">
            <a:spLocks/>
          </p:cNvSpPr>
          <p:nvPr/>
        </p:nvSpPr>
        <p:spPr bwMode="auto">
          <a:xfrm>
            <a:off x="407330" y="2892972"/>
            <a:ext cx="3523539" cy="137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400" i="1" dirty="0">
                <a:solidFill>
                  <a:srgbClr val="F69B29"/>
                </a:solidFill>
              </a:rPr>
              <a:t>“I know that you believe you understand what it is you think I said, but I am not sure you realize that what you heard is not what I meant.”</a:t>
            </a:r>
          </a:p>
        </p:txBody>
      </p:sp>
      <p:pic>
        <p:nvPicPr>
          <p:cNvPr id="5" name="Picture 4">
            <a:extLst>
              <a:ext uri="{FF2B5EF4-FFF2-40B4-BE49-F238E27FC236}">
                <a16:creationId xmlns:a16="http://schemas.microsoft.com/office/drawing/2014/main" id="{2F5593B6-EBA7-49C2-8574-42492CFFA0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96159" y="1099206"/>
            <a:ext cx="4847841" cy="5779814"/>
          </a:xfrm>
          <a:prstGeom prst="rect">
            <a:avLst/>
          </a:prstGeom>
        </p:spPr>
      </p:pic>
    </p:spTree>
    <p:extLst>
      <p:ext uri="{BB962C8B-B14F-4D97-AF65-F5344CB8AC3E}">
        <p14:creationId xmlns:p14="http://schemas.microsoft.com/office/powerpoint/2010/main" val="3488858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CCF00C-58A3-4BDF-9554-7F18CEEC7E2D}"/>
              </a:ext>
            </a:extLst>
          </p:cNvPr>
          <p:cNvSpPr>
            <a:spLocks noGrp="1"/>
          </p:cNvSpPr>
          <p:nvPr>
            <p:ph type="body" sz="quarter" idx="13"/>
          </p:nvPr>
        </p:nvSpPr>
        <p:spPr/>
        <p:txBody>
          <a:bodyPr/>
          <a:lstStyle/>
          <a:p>
            <a:r>
              <a:rPr lang="en-US" dirty="0"/>
              <a:t>How do you communicate?</a:t>
            </a:r>
          </a:p>
        </p:txBody>
      </p:sp>
      <p:sp>
        <p:nvSpPr>
          <p:cNvPr id="4" name="Content Placeholder 1">
            <a:extLst>
              <a:ext uri="{FF2B5EF4-FFF2-40B4-BE49-F238E27FC236}">
                <a16:creationId xmlns:a16="http://schemas.microsoft.com/office/drawing/2014/main" id="{771C892E-DCC3-4A17-930E-378E05BF4992}"/>
              </a:ext>
            </a:extLst>
          </p:cNvPr>
          <p:cNvSpPr txBox="1">
            <a:spLocks/>
          </p:cNvSpPr>
          <p:nvPr/>
        </p:nvSpPr>
        <p:spPr bwMode="auto">
          <a:xfrm>
            <a:off x="381000" y="1371600"/>
            <a:ext cx="434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b="1" dirty="0">
                <a:solidFill>
                  <a:srgbClr val="F69B29"/>
                </a:solidFill>
              </a:rPr>
              <a:t>Topics of Conversation</a:t>
            </a:r>
          </a:p>
        </p:txBody>
      </p:sp>
      <p:sp>
        <p:nvSpPr>
          <p:cNvPr id="5" name="Content Placeholder 1">
            <a:extLst>
              <a:ext uri="{FF2B5EF4-FFF2-40B4-BE49-F238E27FC236}">
                <a16:creationId xmlns:a16="http://schemas.microsoft.com/office/drawing/2014/main" id="{E5C8DC76-60EF-4FF8-8B63-B3CE2BC75FE9}"/>
              </a:ext>
            </a:extLst>
          </p:cNvPr>
          <p:cNvSpPr txBox="1">
            <a:spLocks/>
          </p:cNvSpPr>
          <p:nvPr/>
        </p:nvSpPr>
        <p:spPr bwMode="auto">
          <a:xfrm>
            <a:off x="457200" y="4191000"/>
            <a:ext cx="434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b="1">
                <a:solidFill>
                  <a:srgbClr val="F69B29"/>
                </a:solidFill>
              </a:rPr>
              <a:t>Self-Disclosure</a:t>
            </a:r>
          </a:p>
        </p:txBody>
      </p:sp>
      <p:sp>
        <p:nvSpPr>
          <p:cNvPr id="6" name="Content Placeholder 1">
            <a:extLst>
              <a:ext uri="{FF2B5EF4-FFF2-40B4-BE49-F238E27FC236}">
                <a16:creationId xmlns:a16="http://schemas.microsoft.com/office/drawing/2014/main" id="{392E6AE7-7D5F-4A92-A8BC-43BCDD8D7DB2}"/>
              </a:ext>
            </a:extLst>
          </p:cNvPr>
          <p:cNvSpPr txBox="1">
            <a:spLocks/>
          </p:cNvSpPr>
          <p:nvPr/>
        </p:nvSpPr>
        <p:spPr bwMode="auto">
          <a:xfrm>
            <a:off x="4953000" y="1357313"/>
            <a:ext cx="434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b="1">
                <a:solidFill>
                  <a:srgbClr val="F69B29"/>
                </a:solidFill>
              </a:rPr>
              <a:t>Nonverbal Communication</a:t>
            </a:r>
          </a:p>
        </p:txBody>
      </p:sp>
      <p:sp>
        <p:nvSpPr>
          <p:cNvPr id="7" name="Content Placeholder 1">
            <a:extLst>
              <a:ext uri="{FF2B5EF4-FFF2-40B4-BE49-F238E27FC236}">
                <a16:creationId xmlns:a16="http://schemas.microsoft.com/office/drawing/2014/main" id="{62150AD9-5262-4C65-818C-4D2E2A92484E}"/>
              </a:ext>
            </a:extLst>
          </p:cNvPr>
          <p:cNvSpPr txBox="1">
            <a:spLocks/>
          </p:cNvSpPr>
          <p:nvPr/>
        </p:nvSpPr>
        <p:spPr bwMode="auto">
          <a:xfrm>
            <a:off x="457200" y="1828800"/>
            <a:ext cx="4038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r>
              <a:rPr lang="en-US" altLang="en-US" sz="2000" dirty="0">
                <a:solidFill>
                  <a:schemeClr val="tx1">
                    <a:lumMod val="65000"/>
                    <a:lumOff val="35000"/>
                  </a:schemeClr>
                </a:solidFill>
              </a:rPr>
              <a:t>What topics do people discuss?</a:t>
            </a:r>
          </a:p>
          <a:p>
            <a:pPr eaLnBrk="1" hangingPunct="1"/>
            <a:r>
              <a:rPr lang="en-US" altLang="en-US" sz="2000" dirty="0">
                <a:solidFill>
                  <a:schemeClr val="tx1">
                    <a:lumMod val="65000"/>
                    <a:lumOff val="35000"/>
                  </a:schemeClr>
                </a:solidFill>
              </a:rPr>
              <a:t>Do people like in-depth discussions or not?</a:t>
            </a:r>
          </a:p>
          <a:p>
            <a:pPr eaLnBrk="1" hangingPunct="1"/>
            <a:r>
              <a:rPr lang="en-US" altLang="en-US" sz="2000" dirty="0">
                <a:solidFill>
                  <a:schemeClr val="tx1">
                    <a:lumMod val="65000"/>
                    <a:lumOff val="35000"/>
                  </a:schemeClr>
                </a:solidFill>
              </a:rPr>
              <a:t>What do people talk about upon first meeting?</a:t>
            </a:r>
          </a:p>
          <a:p>
            <a:pPr eaLnBrk="1" hangingPunct="1"/>
            <a:r>
              <a:rPr lang="en-US" altLang="en-US" sz="2000" dirty="0">
                <a:solidFill>
                  <a:schemeClr val="tx1">
                    <a:lumMod val="65000"/>
                    <a:lumOff val="35000"/>
                  </a:schemeClr>
                </a:solidFill>
              </a:rPr>
              <a:t>Are any topics taboo?</a:t>
            </a:r>
            <a:endParaRPr lang="en-US" altLang="en-US" sz="1800" dirty="0">
              <a:solidFill>
                <a:schemeClr val="tx1">
                  <a:lumMod val="65000"/>
                  <a:lumOff val="35000"/>
                </a:schemeClr>
              </a:solidFill>
            </a:endParaRPr>
          </a:p>
        </p:txBody>
      </p:sp>
      <p:sp>
        <p:nvSpPr>
          <p:cNvPr id="8" name="Content Placeholder 1">
            <a:extLst>
              <a:ext uri="{FF2B5EF4-FFF2-40B4-BE49-F238E27FC236}">
                <a16:creationId xmlns:a16="http://schemas.microsoft.com/office/drawing/2014/main" id="{C157525A-4CFC-41E2-867F-47E14BE09D7A}"/>
              </a:ext>
            </a:extLst>
          </p:cNvPr>
          <p:cNvSpPr txBox="1">
            <a:spLocks/>
          </p:cNvSpPr>
          <p:nvPr/>
        </p:nvSpPr>
        <p:spPr bwMode="auto">
          <a:xfrm>
            <a:off x="381000" y="4648200"/>
            <a:ext cx="4724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r>
              <a:rPr lang="en-US" altLang="en-US" sz="2000" dirty="0">
                <a:solidFill>
                  <a:schemeClr val="tx1">
                    <a:lumMod val="65000"/>
                    <a:lumOff val="35000"/>
                  </a:schemeClr>
                </a:solidFill>
              </a:rPr>
              <a:t>How much personal information and how soon?</a:t>
            </a:r>
          </a:p>
          <a:p>
            <a:pPr eaLnBrk="1" hangingPunct="1"/>
            <a:r>
              <a:rPr lang="en-US" altLang="en-US" sz="2000" dirty="0">
                <a:solidFill>
                  <a:schemeClr val="tx1">
                    <a:lumMod val="65000"/>
                    <a:lumOff val="35000"/>
                  </a:schemeClr>
                </a:solidFill>
              </a:rPr>
              <a:t>To what extent do you share personal information at work?</a:t>
            </a:r>
            <a:endParaRPr lang="en-US" altLang="en-US" sz="1800" dirty="0">
              <a:solidFill>
                <a:schemeClr val="tx1">
                  <a:lumMod val="65000"/>
                  <a:lumOff val="35000"/>
                </a:schemeClr>
              </a:solidFill>
            </a:endParaRPr>
          </a:p>
        </p:txBody>
      </p:sp>
      <p:sp>
        <p:nvSpPr>
          <p:cNvPr id="9" name="Content Placeholder 1">
            <a:extLst>
              <a:ext uri="{FF2B5EF4-FFF2-40B4-BE49-F238E27FC236}">
                <a16:creationId xmlns:a16="http://schemas.microsoft.com/office/drawing/2014/main" id="{7027716D-B993-4425-8EFE-53F91A24D8A0}"/>
              </a:ext>
            </a:extLst>
          </p:cNvPr>
          <p:cNvSpPr txBox="1">
            <a:spLocks/>
          </p:cNvSpPr>
          <p:nvPr/>
        </p:nvSpPr>
        <p:spPr bwMode="auto">
          <a:xfrm>
            <a:off x="5105400" y="1800225"/>
            <a:ext cx="35814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r>
              <a:rPr lang="en-US" altLang="en-US" sz="2000">
                <a:solidFill>
                  <a:schemeClr val="tx1">
                    <a:lumMod val="65000"/>
                    <a:lumOff val="35000"/>
                  </a:schemeClr>
                </a:solidFill>
              </a:rPr>
              <a:t>What kind of significant gesturing goes on?</a:t>
            </a:r>
          </a:p>
          <a:p>
            <a:pPr eaLnBrk="1" hangingPunct="1"/>
            <a:r>
              <a:rPr lang="en-US" altLang="en-US" sz="2000">
                <a:solidFill>
                  <a:schemeClr val="tx1">
                    <a:lumMod val="65000"/>
                    <a:lumOff val="35000"/>
                  </a:schemeClr>
                </a:solidFill>
              </a:rPr>
              <a:t>How is space handled?</a:t>
            </a:r>
          </a:p>
          <a:p>
            <a:pPr eaLnBrk="1" hangingPunct="1"/>
            <a:r>
              <a:rPr lang="en-US" altLang="en-US" sz="2000">
                <a:solidFill>
                  <a:schemeClr val="tx1">
                    <a:lumMod val="65000"/>
                    <a:lumOff val="35000"/>
                  </a:schemeClr>
                </a:solidFill>
              </a:rPr>
              <a:t>What is the nature of eye contact?</a:t>
            </a:r>
          </a:p>
          <a:p>
            <a:pPr eaLnBrk="1" hangingPunct="1"/>
            <a:r>
              <a:rPr lang="en-US" altLang="en-US" sz="2000">
                <a:solidFill>
                  <a:schemeClr val="tx1">
                    <a:lumMod val="65000"/>
                    <a:lumOff val="35000"/>
                  </a:schemeClr>
                </a:solidFill>
              </a:rPr>
              <a:t>How is silence used or not?</a:t>
            </a:r>
          </a:p>
          <a:p>
            <a:pPr eaLnBrk="1" hangingPunct="1"/>
            <a:r>
              <a:rPr lang="en-US" altLang="en-US" sz="2000">
                <a:solidFill>
                  <a:schemeClr val="tx1">
                    <a:lumMod val="65000"/>
                    <a:lumOff val="35000"/>
                  </a:schemeClr>
                </a:solidFill>
              </a:rPr>
              <a:t>What are conversational patterns?</a:t>
            </a:r>
            <a:endParaRPr lang="en-US" altLang="en-US" sz="1800">
              <a:solidFill>
                <a:schemeClr val="tx1">
                  <a:lumMod val="65000"/>
                  <a:lumOff val="35000"/>
                </a:schemeClr>
              </a:solidFill>
            </a:endParaRPr>
          </a:p>
        </p:txBody>
      </p:sp>
    </p:spTree>
    <p:extLst>
      <p:ext uri="{BB962C8B-B14F-4D97-AF65-F5344CB8AC3E}">
        <p14:creationId xmlns:p14="http://schemas.microsoft.com/office/powerpoint/2010/main" val="1394341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9D0E5F-209C-4B4E-807B-305CDF7057E9}"/>
              </a:ext>
            </a:extLst>
          </p:cNvPr>
          <p:cNvSpPr>
            <a:spLocks noGrp="1"/>
          </p:cNvSpPr>
          <p:nvPr>
            <p:ph type="body" sz="quarter" idx="13"/>
          </p:nvPr>
        </p:nvSpPr>
        <p:spPr>
          <a:xfrm>
            <a:off x="793750" y="187309"/>
            <a:ext cx="7877175" cy="744995"/>
          </a:xfrm>
        </p:spPr>
        <p:txBody>
          <a:bodyPr/>
          <a:lstStyle/>
          <a:p>
            <a:r>
              <a:rPr lang="en-US" dirty="0"/>
              <a:t>Direct or Indirect</a:t>
            </a:r>
          </a:p>
        </p:txBody>
      </p:sp>
      <p:sp>
        <p:nvSpPr>
          <p:cNvPr id="5" name="Content Placeholder 1">
            <a:extLst>
              <a:ext uri="{FF2B5EF4-FFF2-40B4-BE49-F238E27FC236}">
                <a16:creationId xmlns:a16="http://schemas.microsoft.com/office/drawing/2014/main" id="{F9302190-EA8F-4FAD-BD7D-BDFED1E9F1CC}"/>
              </a:ext>
            </a:extLst>
          </p:cNvPr>
          <p:cNvSpPr txBox="1">
            <a:spLocks/>
          </p:cNvSpPr>
          <p:nvPr/>
        </p:nvSpPr>
        <p:spPr bwMode="auto">
          <a:xfrm>
            <a:off x="352425" y="1282700"/>
            <a:ext cx="4500563" cy="2603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spcBef>
                <a:spcPts val="600"/>
              </a:spcBef>
              <a:spcAft>
                <a:spcPts val="600"/>
              </a:spcAft>
              <a:buFont typeface="Arial" panose="020B0604020202020204" pitchFamily="34" charset="0"/>
              <a:buNone/>
            </a:pPr>
            <a:r>
              <a:rPr lang="en-US" altLang="en-US" sz="2400" b="1" dirty="0">
                <a:solidFill>
                  <a:srgbClr val="F69B29"/>
                </a:solidFill>
              </a:rPr>
              <a:t>Indirect Communication</a:t>
            </a:r>
            <a:endParaRPr lang="en-US" altLang="en-US" sz="2400" dirty="0">
              <a:solidFill>
                <a:srgbClr val="F69B29"/>
              </a:solidFill>
            </a:endParaRPr>
          </a:p>
          <a:p>
            <a:pPr eaLnBrk="1" hangingPunct="1">
              <a:spcBef>
                <a:spcPts val="600"/>
              </a:spcBef>
              <a:spcAft>
                <a:spcPts val="600"/>
              </a:spcAft>
              <a:buFont typeface="Arial" panose="020B0604020202020204" pitchFamily="34" charset="0"/>
              <a:buNone/>
            </a:pPr>
            <a:r>
              <a:rPr lang="en-US" altLang="en-US" sz="1800" dirty="0">
                <a:solidFill>
                  <a:schemeClr val="tx1">
                    <a:lumMod val="65000"/>
                    <a:lumOff val="35000"/>
                  </a:schemeClr>
                </a:solidFill>
              </a:rPr>
              <a:t>Communication is </a:t>
            </a:r>
            <a:r>
              <a:rPr lang="en-US" altLang="en-US" sz="1800" b="1" dirty="0">
                <a:solidFill>
                  <a:srgbClr val="F69B29"/>
                </a:solidFill>
              </a:rPr>
              <a:t>INDIRECT</a:t>
            </a:r>
            <a:r>
              <a:rPr lang="en-US" altLang="en-US" sz="1800" dirty="0">
                <a:solidFill>
                  <a:srgbClr val="F69B29"/>
                </a:solidFill>
              </a:rPr>
              <a:t> </a:t>
            </a:r>
            <a:r>
              <a:rPr lang="en-US" altLang="en-US" sz="1800" dirty="0">
                <a:solidFill>
                  <a:schemeClr val="tx1">
                    <a:lumMod val="65000"/>
                    <a:lumOff val="35000"/>
                  </a:schemeClr>
                </a:solidFill>
              </a:rPr>
              <a:t>with many non verbal cues.</a:t>
            </a:r>
          </a:p>
          <a:p>
            <a:pPr eaLnBrk="1" hangingPunct="1">
              <a:spcBef>
                <a:spcPts val="600"/>
              </a:spcBef>
              <a:spcAft>
                <a:spcPts val="600"/>
              </a:spcAft>
              <a:buFont typeface="Arial" panose="020B0604020202020204" pitchFamily="34" charset="0"/>
              <a:buNone/>
            </a:pPr>
            <a:r>
              <a:rPr lang="en-US" altLang="en-US" sz="1800" dirty="0">
                <a:solidFill>
                  <a:schemeClr val="tx1">
                    <a:lumMod val="65000"/>
                    <a:lumOff val="35000"/>
                  </a:schemeClr>
                </a:solidFill>
              </a:rPr>
              <a:t>The </a:t>
            </a:r>
            <a:r>
              <a:rPr lang="en-US" altLang="en-US" sz="1800" b="1" dirty="0">
                <a:solidFill>
                  <a:srgbClr val="F69B29"/>
                </a:solidFill>
              </a:rPr>
              <a:t>CONTEXT</a:t>
            </a:r>
            <a:r>
              <a:rPr lang="en-US" altLang="en-US" sz="1800" dirty="0">
                <a:solidFill>
                  <a:schemeClr val="tx1">
                    <a:lumMod val="65000"/>
                    <a:lumOff val="35000"/>
                  </a:schemeClr>
                </a:solidFill>
              </a:rPr>
              <a:t> is implicit and forms a large part of the meaning.</a:t>
            </a:r>
          </a:p>
          <a:p>
            <a:pPr eaLnBrk="1" hangingPunct="1">
              <a:spcBef>
                <a:spcPts val="600"/>
              </a:spcBef>
              <a:spcAft>
                <a:spcPts val="600"/>
              </a:spcAft>
              <a:buFont typeface="Arial" panose="020B0604020202020204" pitchFamily="34" charset="0"/>
              <a:buNone/>
            </a:pPr>
            <a:r>
              <a:rPr lang="en-US" altLang="en-US" sz="1800" dirty="0">
                <a:solidFill>
                  <a:schemeClr val="tx1">
                    <a:lumMod val="65000"/>
                    <a:lumOff val="35000"/>
                  </a:schemeClr>
                </a:solidFill>
              </a:rPr>
              <a:t>This style pays attention to the concept of face and to maintaining harmony. </a:t>
            </a:r>
          </a:p>
        </p:txBody>
      </p:sp>
      <p:sp>
        <p:nvSpPr>
          <p:cNvPr id="6" name="Content Placeholder 1">
            <a:extLst>
              <a:ext uri="{FF2B5EF4-FFF2-40B4-BE49-F238E27FC236}">
                <a16:creationId xmlns:a16="http://schemas.microsoft.com/office/drawing/2014/main" id="{B33D371F-2952-4B05-994E-D44058F18D9B}"/>
              </a:ext>
            </a:extLst>
          </p:cNvPr>
          <p:cNvSpPr txBox="1">
            <a:spLocks/>
          </p:cNvSpPr>
          <p:nvPr/>
        </p:nvSpPr>
        <p:spPr bwMode="auto">
          <a:xfrm>
            <a:off x="4852988" y="1282700"/>
            <a:ext cx="4219575" cy="25003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spcBef>
                <a:spcPts val="600"/>
              </a:spcBef>
              <a:spcAft>
                <a:spcPts val="600"/>
              </a:spcAft>
              <a:buFont typeface="Arial" panose="020B0604020202020204" pitchFamily="34" charset="0"/>
              <a:buNone/>
            </a:pPr>
            <a:r>
              <a:rPr lang="en-US" altLang="en-US" sz="2400" b="1" dirty="0">
                <a:solidFill>
                  <a:srgbClr val="F69B29"/>
                </a:solidFill>
              </a:rPr>
              <a:t>Direct Communication</a:t>
            </a:r>
            <a:endParaRPr lang="en-US" altLang="en-US" sz="1800" dirty="0">
              <a:solidFill>
                <a:srgbClr val="F69B29"/>
              </a:solidFill>
            </a:endParaRPr>
          </a:p>
          <a:p>
            <a:pPr eaLnBrk="1" hangingPunct="1">
              <a:spcBef>
                <a:spcPts val="600"/>
              </a:spcBef>
              <a:spcAft>
                <a:spcPts val="600"/>
              </a:spcAft>
              <a:buFont typeface="Arial" panose="020B0604020202020204" pitchFamily="34" charset="0"/>
              <a:buNone/>
            </a:pPr>
            <a:r>
              <a:rPr lang="en-US" altLang="en-US" sz="1800" dirty="0">
                <a:solidFill>
                  <a:schemeClr val="tx1">
                    <a:lumMod val="65000"/>
                    <a:lumOff val="35000"/>
                  </a:schemeClr>
                </a:solidFill>
              </a:rPr>
              <a:t>Communication is </a:t>
            </a:r>
            <a:r>
              <a:rPr lang="en-US" altLang="en-US" sz="1800" b="1" dirty="0">
                <a:solidFill>
                  <a:srgbClr val="F69B29"/>
                </a:solidFill>
              </a:rPr>
              <a:t>DIRECT</a:t>
            </a:r>
            <a:r>
              <a:rPr lang="en-US" altLang="en-US" sz="1800" dirty="0">
                <a:solidFill>
                  <a:schemeClr val="tx1">
                    <a:lumMod val="65000"/>
                    <a:lumOff val="35000"/>
                  </a:schemeClr>
                </a:solidFill>
              </a:rPr>
              <a:t> and to the point.</a:t>
            </a:r>
          </a:p>
          <a:p>
            <a:pPr eaLnBrk="1" hangingPunct="1">
              <a:spcBef>
                <a:spcPts val="600"/>
              </a:spcBef>
              <a:spcAft>
                <a:spcPts val="600"/>
              </a:spcAft>
              <a:buFont typeface="Arial" panose="020B0604020202020204" pitchFamily="34" charset="0"/>
              <a:buNone/>
            </a:pPr>
            <a:r>
              <a:rPr lang="en-US" altLang="en-US" sz="1800" b="1" dirty="0">
                <a:solidFill>
                  <a:srgbClr val="F69B29"/>
                </a:solidFill>
              </a:rPr>
              <a:t>CONTEXT</a:t>
            </a:r>
            <a:r>
              <a:rPr lang="en-US" altLang="en-US" sz="1800" dirty="0">
                <a:solidFill>
                  <a:schemeClr val="tx1">
                    <a:lumMod val="65000"/>
                    <a:lumOff val="35000"/>
                  </a:schemeClr>
                </a:solidFill>
              </a:rPr>
              <a:t>, if important, is stated explicitly in communication.</a:t>
            </a:r>
          </a:p>
          <a:p>
            <a:pPr eaLnBrk="1" hangingPunct="1">
              <a:spcBef>
                <a:spcPts val="600"/>
              </a:spcBef>
              <a:spcAft>
                <a:spcPts val="600"/>
              </a:spcAft>
              <a:buFont typeface="Arial" panose="020B0604020202020204" pitchFamily="34" charset="0"/>
              <a:buNone/>
            </a:pPr>
            <a:r>
              <a:rPr lang="en-US" altLang="en-US" sz="1800" dirty="0">
                <a:solidFill>
                  <a:schemeClr val="tx1">
                    <a:lumMod val="65000"/>
                    <a:lumOff val="35000"/>
                  </a:schemeClr>
                </a:solidFill>
              </a:rPr>
              <a:t>Little attention is given to non-verbal cues, face and harmony.</a:t>
            </a:r>
          </a:p>
        </p:txBody>
      </p:sp>
      <p:sp>
        <p:nvSpPr>
          <p:cNvPr id="7" name="Content Placeholder 1">
            <a:extLst>
              <a:ext uri="{FF2B5EF4-FFF2-40B4-BE49-F238E27FC236}">
                <a16:creationId xmlns:a16="http://schemas.microsoft.com/office/drawing/2014/main" id="{BAD8FC20-E31B-4F71-9EBC-A7ED6FF7B42B}"/>
              </a:ext>
            </a:extLst>
          </p:cNvPr>
          <p:cNvSpPr txBox="1">
            <a:spLocks/>
          </p:cNvSpPr>
          <p:nvPr/>
        </p:nvSpPr>
        <p:spPr bwMode="auto">
          <a:xfrm>
            <a:off x="352425" y="5522750"/>
            <a:ext cx="38100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1600" b="1" dirty="0">
                <a:solidFill>
                  <a:srgbClr val="F69B29"/>
                </a:solidFill>
              </a:rPr>
              <a:t>“</a:t>
            </a:r>
            <a:r>
              <a:rPr lang="en-US" altLang="en-US" sz="1600" b="1" dirty="0" err="1">
                <a:solidFill>
                  <a:srgbClr val="F69B29"/>
                </a:solidFill>
              </a:rPr>
              <a:t>Tatemae</a:t>
            </a:r>
            <a:r>
              <a:rPr lang="en-US" altLang="en-US" sz="1600" b="1" dirty="0">
                <a:solidFill>
                  <a:srgbClr val="F69B29"/>
                </a:solidFill>
              </a:rPr>
              <a:t>/</a:t>
            </a:r>
            <a:r>
              <a:rPr lang="en-US" altLang="en-US" sz="1600" b="1" dirty="0" err="1">
                <a:solidFill>
                  <a:srgbClr val="F69B29"/>
                </a:solidFill>
              </a:rPr>
              <a:t>Honne</a:t>
            </a:r>
            <a:r>
              <a:rPr lang="en-US" altLang="en-US" sz="1600" b="1" dirty="0">
                <a:solidFill>
                  <a:srgbClr val="F69B29"/>
                </a:solidFill>
              </a:rPr>
              <a:t>”</a:t>
            </a:r>
          </a:p>
          <a:p>
            <a:pPr algn="ctr" eaLnBrk="1" hangingPunct="1">
              <a:buFont typeface="Arial" panose="020B0604020202020204" pitchFamily="34" charset="0"/>
              <a:buNone/>
            </a:pPr>
            <a:r>
              <a:rPr lang="en-US" altLang="en-US" sz="1600" dirty="0">
                <a:solidFill>
                  <a:schemeClr val="tx1">
                    <a:lumMod val="65000"/>
                    <a:lumOff val="35000"/>
                  </a:schemeClr>
                </a:solidFill>
              </a:rPr>
              <a:t>Japanese non-verbal concept of honesty.</a:t>
            </a:r>
          </a:p>
          <a:p>
            <a:pPr algn="ctr" eaLnBrk="1" hangingPunct="1">
              <a:buFont typeface="Arial" panose="020B0604020202020204" pitchFamily="34" charset="0"/>
              <a:buNone/>
            </a:pPr>
            <a:r>
              <a:rPr lang="en-US" altLang="en-US" sz="1600" dirty="0" err="1">
                <a:solidFill>
                  <a:schemeClr val="tx1">
                    <a:lumMod val="65000"/>
                    <a:lumOff val="35000"/>
                  </a:schemeClr>
                </a:solidFill>
              </a:rPr>
              <a:t>Tatemae</a:t>
            </a:r>
            <a:r>
              <a:rPr lang="en-US" altLang="en-US" sz="1600" dirty="0">
                <a:solidFill>
                  <a:schemeClr val="tx1">
                    <a:lumMod val="65000"/>
                    <a:lumOff val="35000"/>
                  </a:schemeClr>
                </a:solidFill>
              </a:rPr>
              <a:t>=surface conversation</a:t>
            </a:r>
          </a:p>
          <a:p>
            <a:pPr algn="ctr" eaLnBrk="1" hangingPunct="1">
              <a:buFont typeface="Arial" panose="020B0604020202020204" pitchFamily="34" charset="0"/>
              <a:buNone/>
            </a:pPr>
            <a:r>
              <a:rPr lang="en-US" altLang="en-US" sz="1600" dirty="0" err="1">
                <a:solidFill>
                  <a:schemeClr val="tx1">
                    <a:lumMod val="65000"/>
                    <a:lumOff val="35000"/>
                  </a:schemeClr>
                </a:solidFill>
              </a:rPr>
              <a:t>Honne</a:t>
            </a:r>
            <a:r>
              <a:rPr lang="en-US" altLang="en-US" sz="1600" dirty="0">
                <a:solidFill>
                  <a:schemeClr val="tx1">
                    <a:lumMod val="65000"/>
                    <a:lumOff val="35000"/>
                  </a:schemeClr>
                </a:solidFill>
              </a:rPr>
              <a:t>=how someone really feels</a:t>
            </a:r>
          </a:p>
        </p:txBody>
      </p:sp>
      <p:sp>
        <p:nvSpPr>
          <p:cNvPr id="8" name="Content Placeholder 1">
            <a:extLst>
              <a:ext uri="{FF2B5EF4-FFF2-40B4-BE49-F238E27FC236}">
                <a16:creationId xmlns:a16="http://schemas.microsoft.com/office/drawing/2014/main" id="{3DCBE4BD-420B-4AD2-9EFB-D8A39F6BFB43}"/>
              </a:ext>
            </a:extLst>
          </p:cNvPr>
          <p:cNvSpPr txBox="1">
            <a:spLocks/>
          </p:cNvSpPr>
          <p:nvPr/>
        </p:nvSpPr>
        <p:spPr bwMode="auto">
          <a:xfrm>
            <a:off x="4917280" y="5720365"/>
            <a:ext cx="3810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1600" b="1" dirty="0">
                <a:solidFill>
                  <a:srgbClr val="F69B29"/>
                </a:solidFill>
              </a:rPr>
              <a:t>“Can I be honest with you?”</a:t>
            </a:r>
          </a:p>
          <a:p>
            <a:pPr algn="ctr" eaLnBrk="1" hangingPunct="1">
              <a:buFont typeface="Arial" panose="020B0604020202020204" pitchFamily="34" charset="0"/>
              <a:buNone/>
            </a:pPr>
            <a:r>
              <a:rPr lang="en-US" altLang="en-US" sz="1600" dirty="0">
                <a:solidFill>
                  <a:schemeClr val="tx1">
                    <a:lumMod val="65000"/>
                    <a:lumOff val="35000"/>
                  </a:schemeClr>
                </a:solidFill>
              </a:rPr>
              <a:t>U.S. concept of “straight talk”</a:t>
            </a:r>
          </a:p>
        </p:txBody>
      </p:sp>
      <p:pic>
        <p:nvPicPr>
          <p:cNvPr id="9" name="Picture 2">
            <a:extLst>
              <a:ext uri="{FF2B5EF4-FFF2-40B4-BE49-F238E27FC236}">
                <a16:creationId xmlns:a16="http://schemas.microsoft.com/office/drawing/2014/main" id="{93115353-9172-4AE2-B9DE-4A35DE6E677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4900" y="3886200"/>
            <a:ext cx="2305050" cy="15414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Picture 10">
            <a:extLst>
              <a:ext uri="{FF2B5EF4-FFF2-40B4-BE49-F238E27FC236}">
                <a16:creationId xmlns:a16="http://schemas.microsoft.com/office/drawing/2014/main" id="{8627F53C-62F2-47A7-AFDD-FF0609476F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5462" y="3886200"/>
            <a:ext cx="2433637" cy="15414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024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41508FEE-8C38-40FA-8667-5504AB019F6C}"/>
              </a:ext>
            </a:extLst>
          </p:cNvPr>
          <p:cNvSpPr>
            <a:spLocks noGrp="1"/>
          </p:cNvSpPr>
          <p:nvPr>
            <p:ph type="body" sz="quarter" idx="13"/>
          </p:nvPr>
        </p:nvSpPr>
        <p:spPr>
          <a:xfrm>
            <a:off x="793750" y="187309"/>
            <a:ext cx="7877175" cy="744995"/>
          </a:xfrm>
        </p:spPr>
        <p:txBody>
          <a:bodyPr/>
          <a:lstStyle/>
          <a:p>
            <a:r>
              <a:rPr lang="en-US" dirty="0"/>
              <a:t>Program</a:t>
            </a:r>
            <a:r>
              <a:rPr lang="en-US" b="1" dirty="0"/>
              <a:t> </a:t>
            </a:r>
            <a:r>
              <a:rPr lang="en-US" dirty="0"/>
              <a:t>Objectives</a:t>
            </a:r>
          </a:p>
        </p:txBody>
      </p:sp>
      <p:sp>
        <p:nvSpPr>
          <p:cNvPr id="8" name="Content Placeholder 1">
            <a:extLst>
              <a:ext uri="{FF2B5EF4-FFF2-40B4-BE49-F238E27FC236}">
                <a16:creationId xmlns:a16="http://schemas.microsoft.com/office/drawing/2014/main" id="{2919C942-ECAA-4F48-8065-A0BB84EA2EAB}"/>
              </a:ext>
            </a:extLst>
          </p:cNvPr>
          <p:cNvSpPr>
            <a:spLocks noGrp="1"/>
          </p:cNvSpPr>
          <p:nvPr>
            <p:ph idx="1"/>
          </p:nvPr>
        </p:nvSpPr>
        <p:spPr>
          <a:xfrm>
            <a:off x="583325" y="1516118"/>
            <a:ext cx="5281448" cy="4884683"/>
          </a:xfrm>
        </p:spPr>
        <p:txBody>
          <a:bodyPr>
            <a:normAutofit/>
          </a:bodyPr>
          <a:lstStyle/>
          <a:p>
            <a:pPr>
              <a:lnSpc>
                <a:spcPct val="150000"/>
              </a:lnSpc>
              <a:spcBef>
                <a:spcPts val="600"/>
              </a:spcBef>
              <a:spcAft>
                <a:spcPts val="600"/>
              </a:spcAft>
            </a:pPr>
            <a:r>
              <a:rPr lang="en-US" altLang="en-US" dirty="0"/>
              <a:t>Explore the nature of culture and the challenges of cultural differences</a:t>
            </a:r>
          </a:p>
          <a:p>
            <a:pPr>
              <a:lnSpc>
                <a:spcPct val="150000"/>
              </a:lnSpc>
              <a:spcBef>
                <a:spcPts val="600"/>
              </a:spcBef>
              <a:spcAft>
                <a:spcPts val="600"/>
              </a:spcAft>
            </a:pPr>
            <a:r>
              <a:rPr lang="en-US" altLang="en-US" dirty="0"/>
              <a:t>Identify values preferences and compare those to the host culture</a:t>
            </a:r>
          </a:p>
          <a:p>
            <a:pPr>
              <a:lnSpc>
                <a:spcPct val="150000"/>
              </a:lnSpc>
              <a:spcBef>
                <a:spcPts val="600"/>
              </a:spcBef>
              <a:spcAft>
                <a:spcPts val="600"/>
              </a:spcAft>
            </a:pPr>
            <a:r>
              <a:rPr lang="en-US" altLang="en-US" dirty="0"/>
              <a:t>Examine the nature of culture shock and stress</a:t>
            </a:r>
          </a:p>
          <a:p>
            <a:pPr>
              <a:lnSpc>
                <a:spcPct val="150000"/>
              </a:lnSpc>
              <a:spcBef>
                <a:spcPts val="600"/>
              </a:spcBef>
              <a:spcAft>
                <a:spcPts val="600"/>
              </a:spcAft>
            </a:pPr>
            <a:r>
              <a:rPr lang="en-US" altLang="en-US" dirty="0"/>
              <a:t>Establish successful strategies for adaptation</a:t>
            </a:r>
          </a:p>
        </p:txBody>
      </p:sp>
    </p:spTree>
    <p:extLst>
      <p:ext uri="{BB962C8B-B14F-4D97-AF65-F5344CB8AC3E}">
        <p14:creationId xmlns:p14="http://schemas.microsoft.com/office/powerpoint/2010/main" val="3756592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C1E13B18-8E0E-4B30-9F1D-7145AF6EFFD5}"/>
              </a:ext>
            </a:extLst>
          </p:cNvPr>
          <p:cNvSpPr>
            <a:spLocks noGrp="1"/>
          </p:cNvSpPr>
          <p:nvPr>
            <p:ph type="body" sz="quarter" idx="13"/>
          </p:nvPr>
        </p:nvSpPr>
        <p:spPr>
          <a:xfrm>
            <a:off x="793750" y="187309"/>
            <a:ext cx="7877175" cy="744995"/>
          </a:xfrm>
        </p:spPr>
        <p:txBody>
          <a:bodyPr/>
          <a:lstStyle/>
          <a:p>
            <a:r>
              <a:rPr lang="en-US" dirty="0"/>
              <a:t>Characteristics of Direct Communication</a:t>
            </a:r>
          </a:p>
        </p:txBody>
      </p:sp>
      <p:sp>
        <p:nvSpPr>
          <p:cNvPr id="8" name="Content Placeholder 1">
            <a:extLst>
              <a:ext uri="{FF2B5EF4-FFF2-40B4-BE49-F238E27FC236}">
                <a16:creationId xmlns:a16="http://schemas.microsoft.com/office/drawing/2014/main" id="{CBCD8C84-0F95-40A0-958D-1385F554AEB7}"/>
              </a:ext>
            </a:extLst>
          </p:cNvPr>
          <p:cNvSpPr>
            <a:spLocks noGrp="1"/>
          </p:cNvSpPr>
          <p:nvPr>
            <p:ph idx="1"/>
          </p:nvPr>
        </p:nvSpPr>
        <p:spPr>
          <a:xfrm>
            <a:off x="374632" y="1408386"/>
            <a:ext cx="4197367" cy="5618747"/>
          </a:xfrm>
        </p:spPr>
        <p:txBody>
          <a:bodyPr>
            <a:normAutofit/>
          </a:bodyPr>
          <a:lstStyle/>
          <a:p>
            <a:pPr>
              <a:lnSpc>
                <a:spcPct val="150000"/>
              </a:lnSpc>
              <a:spcBef>
                <a:spcPts val="1800"/>
              </a:spcBef>
            </a:pPr>
            <a:r>
              <a:rPr lang="en-US" altLang="en-US" sz="2000" dirty="0"/>
              <a:t>Exchange of important information does not require prior relationship</a:t>
            </a:r>
          </a:p>
          <a:p>
            <a:pPr>
              <a:lnSpc>
                <a:spcPct val="150000"/>
              </a:lnSpc>
              <a:spcBef>
                <a:spcPts val="1800"/>
              </a:spcBef>
            </a:pPr>
            <a:r>
              <a:rPr lang="en-US" altLang="en-US" sz="2000" dirty="0"/>
              <a:t>Messages delivered are straight to the point</a:t>
            </a:r>
          </a:p>
          <a:p>
            <a:pPr>
              <a:lnSpc>
                <a:spcPct val="150000"/>
              </a:lnSpc>
              <a:spcBef>
                <a:spcPts val="1800"/>
              </a:spcBef>
            </a:pPr>
            <a:r>
              <a:rPr lang="en-US" altLang="en-US" sz="2000" dirty="0"/>
              <a:t>Criticism is open and explicit</a:t>
            </a:r>
          </a:p>
          <a:p>
            <a:pPr>
              <a:lnSpc>
                <a:spcPct val="150000"/>
              </a:lnSpc>
              <a:spcBef>
                <a:spcPts val="1800"/>
              </a:spcBef>
            </a:pPr>
            <a:r>
              <a:rPr lang="en-US" altLang="en-US" sz="2000" dirty="0"/>
              <a:t>Argumentation acceptable, debate valued</a:t>
            </a:r>
          </a:p>
          <a:p>
            <a:pPr>
              <a:lnSpc>
                <a:spcPct val="150000"/>
              </a:lnSpc>
              <a:spcBef>
                <a:spcPts val="1800"/>
              </a:spcBef>
            </a:pPr>
            <a:r>
              <a:rPr lang="en-US" altLang="en-US" sz="2000" dirty="0"/>
              <a:t>Little attention to non-verbal cues</a:t>
            </a:r>
          </a:p>
        </p:txBody>
      </p:sp>
      <p:pic>
        <p:nvPicPr>
          <p:cNvPr id="9" name="Picture 8">
            <a:extLst>
              <a:ext uri="{FF2B5EF4-FFF2-40B4-BE49-F238E27FC236}">
                <a16:creationId xmlns:a16="http://schemas.microsoft.com/office/drawing/2014/main" id="{909EA132-BD99-4EDC-ADFC-09EADC9934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98124" y="1408386"/>
            <a:ext cx="4071243" cy="5050774"/>
          </a:xfrm>
          <a:prstGeom prst="rect">
            <a:avLst/>
          </a:prstGeom>
          <a:effectLst>
            <a:outerShdw blurRad="152400" dist="127000" dir="2700000" algn="tl" rotWithShape="0">
              <a:prstClr val="black">
                <a:alpha val="40000"/>
              </a:prstClr>
            </a:outerShdw>
          </a:effectLst>
        </p:spPr>
      </p:pic>
    </p:spTree>
    <p:extLst>
      <p:ext uri="{BB962C8B-B14F-4D97-AF65-F5344CB8AC3E}">
        <p14:creationId xmlns:p14="http://schemas.microsoft.com/office/powerpoint/2010/main" val="220890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063BB8B8-BFEF-4AB6-A9FC-BCE026FD854F}"/>
              </a:ext>
            </a:extLst>
          </p:cNvPr>
          <p:cNvSpPr>
            <a:spLocks noGrp="1"/>
          </p:cNvSpPr>
          <p:nvPr>
            <p:ph type="body" sz="quarter" idx="13"/>
          </p:nvPr>
        </p:nvSpPr>
        <p:spPr>
          <a:xfrm>
            <a:off x="793750" y="187309"/>
            <a:ext cx="7877175" cy="744995"/>
          </a:xfrm>
        </p:spPr>
        <p:txBody>
          <a:bodyPr/>
          <a:lstStyle/>
          <a:p>
            <a:r>
              <a:rPr lang="en-US" dirty="0"/>
              <a:t>Characteristics of Indirect Communication </a:t>
            </a:r>
          </a:p>
        </p:txBody>
      </p:sp>
      <p:sp>
        <p:nvSpPr>
          <p:cNvPr id="8" name="Content Placeholder 1">
            <a:extLst>
              <a:ext uri="{FF2B5EF4-FFF2-40B4-BE49-F238E27FC236}">
                <a16:creationId xmlns:a16="http://schemas.microsoft.com/office/drawing/2014/main" id="{43B6E808-B248-437B-AC43-381468F57CD9}"/>
              </a:ext>
            </a:extLst>
          </p:cNvPr>
          <p:cNvSpPr>
            <a:spLocks noGrp="1"/>
          </p:cNvSpPr>
          <p:nvPr>
            <p:ph idx="1"/>
          </p:nvPr>
        </p:nvSpPr>
        <p:spPr>
          <a:xfrm>
            <a:off x="4732337" y="1442544"/>
            <a:ext cx="4554022" cy="5715000"/>
          </a:xfrm>
        </p:spPr>
        <p:txBody>
          <a:bodyPr>
            <a:normAutofit/>
          </a:bodyPr>
          <a:lstStyle/>
          <a:p>
            <a:pPr>
              <a:spcBef>
                <a:spcPts val="1800"/>
              </a:spcBef>
            </a:pPr>
            <a:r>
              <a:rPr lang="en-US" altLang="en-US" sz="2000" dirty="0"/>
              <a:t>Communication focuses on relationship-building and information after</a:t>
            </a:r>
          </a:p>
          <a:p>
            <a:pPr>
              <a:spcBef>
                <a:spcPts val="1800"/>
              </a:spcBef>
            </a:pPr>
            <a:r>
              <a:rPr lang="en-US" altLang="en-US" sz="2000" dirty="0"/>
              <a:t>Messages are subtle and can weave around the point</a:t>
            </a:r>
          </a:p>
          <a:p>
            <a:pPr>
              <a:spcBef>
                <a:spcPts val="1800"/>
              </a:spcBef>
            </a:pPr>
            <a:r>
              <a:rPr lang="en-US" altLang="en-US" sz="2000" dirty="0"/>
              <a:t>Attention to harmony. No direct   criticism or feedback.</a:t>
            </a:r>
          </a:p>
          <a:p>
            <a:pPr>
              <a:spcBef>
                <a:spcPts val="1800"/>
              </a:spcBef>
            </a:pPr>
            <a:r>
              <a:rPr lang="en-US" altLang="en-US" sz="2000" dirty="0"/>
              <a:t>Consideration of rank, hierarchy and status</a:t>
            </a:r>
          </a:p>
          <a:p>
            <a:pPr>
              <a:spcBef>
                <a:spcPts val="1800"/>
              </a:spcBef>
            </a:pPr>
            <a:r>
              <a:rPr lang="en-US" altLang="en-US" sz="2000" dirty="0"/>
              <a:t>Arguments viewed negatively, confrontational</a:t>
            </a:r>
          </a:p>
          <a:p>
            <a:pPr>
              <a:spcBef>
                <a:spcPts val="1800"/>
              </a:spcBef>
            </a:pPr>
            <a:r>
              <a:rPr lang="en-US" altLang="en-US" sz="2000" dirty="0"/>
              <a:t>Body language: expressions, posture, gestures very significant</a:t>
            </a:r>
          </a:p>
        </p:txBody>
      </p:sp>
      <p:pic>
        <p:nvPicPr>
          <p:cNvPr id="9" name="Picture 8">
            <a:extLst>
              <a:ext uri="{FF2B5EF4-FFF2-40B4-BE49-F238E27FC236}">
                <a16:creationId xmlns:a16="http://schemas.microsoft.com/office/drawing/2014/main" id="{16574FA1-50EB-402D-9613-E760113727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2475" y="1414955"/>
            <a:ext cx="4049525" cy="5027886"/>
          </a:xfrm>
          <a:prstGeom prst="rect">
            <a:avLst/>
          </a:prstGeom>
          <a:effectLst>
            <a:outerShdw blurRad="152400" dist="127000" dir="8100000" algn="tr" rotWithShape="0">
              <a:prstClr val="black">
                <a:alpha val="40000"/>
              </a:prstClr>
            </a:outerShdw>
          </a:effectLst>
        </p:spPr>
      </p:pic>
    </p:spTree>
    <p:extLst>
      <p:ext uri="{BB962C8B-B14F-4D97-AF65-F5344CB8AC3E}">
        <p14:creationId xmlns:p14="http://schemas.microsoft.com/office/powerpoint/2010/main" val="1587720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FB230-F973-47CC-BEAD-C914C79E4E0B}"/>
              </a:ext>
            </a:extLst>
          </p:cNvPr>
          <p:cNvSpPr>
            <a:spLocks noGrp="1"/>
          </p:cNvSpPr>
          <p:nvPr>
            <p:ph type="body" sz="quarter" idx="13"/>
          </p:nvPr>
        </p:nvSpPr>
        <p:spPr>
          <a:xfrm>
            <a:off x="793750" y="187309"/>
            <a:ext cx="7877175" cy="744995"/>
          </a:xfrm>
        </p:spPr>
        <p:txBody>
          <a:bodyPr/>
          <a:lstStyle/>
          <a:p>
            <a:r>
              <a:rPr lang="en-US" dirty="0"/>
              <a:t>Emotionally Expressive or Restrained?</a:t>
            </a:r>
          </a:p>
        </p:txBody>
      </p:sp>
      <p:sp>
        <p:nvSpPr>
          <p:cNvPr id="5" name="Content Placeholder 1">
            <a:extLst>
              <a:ext uri="{FF2B5EF4-FFF2-40B4-BE49-F238E27FC236}">
                <a16:creationId xmlns:a16="http://schemas.microsoft.com/office/drawing/2014/main" id="{923C45FF-FA57-4CF9-AB48-A2401237D172}"/>
              </a:ext>
            </a:extLst>
          </p:cNvPr>
          <p:cNvSpPr txBox="1">
            <a:spLocks/>
          </p:cNvSpPr>
          <p:nvPr/>
        </p:nvSpPr>
        <p:spPr bwMode="auto">
          <a:xfrm>
            <a:off x="404648" y="1392238"/>
            <a:ext cx="4724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spcBef>
                <a:spcPts val="600"/>
              </a:spcBef>
              <a:spcAft>
                <a:spcPts val="600"/>
              </a:spcAft>
              <a:buFont typeface="Arial" panose="020B0604020202020204" pitchFamily="34" charset="0"/>
              <a:buNone/>
            </a:pPr>
            <a:r>
              <a:rPr lang="en-US" altLang="en-US" sz="2400" dirty="0">
                <a:solidFill>
                  <a:srgbClr val="595959"/>
                </a:solidFill>
              </a:rPr>
              <a:t>Emotions:</a:t>
            </a:r>
            <a:r>
              <a:rPr lang="en-US" altLang="en-US" sz="2400" dirty="0">
                <a:solidFill>
                  <a:srgbClr val="F69B29"/>
                </a:solidFill>
              </a:rPr>
              <a:t> </a:t>
            </a:r>
            <a:r>
              <a:rPr lang="en-US" altLang="en-US" sz="2400" b="1" dirty="0">
                <a:solidFill>
                  <a:srgbClr val="F69B29"/>
                </a:solidFill>
              </a:rPr>
              <a:t>Expressive</a:t>
            </a:r>
            <a:endParaRPr lang="en-US" altLang="en-US" sz="2400" dirty="0">
              <a:solidFill>
                <a:srgbClr val="F69B29"/>
              </a:solidFill>
            </a:endParaRPr>
          </a:p>
          <a:p>
            <a:pPr algn="ctr" eaLnBrk="1" hangingPunct="1">
              <a:spcBef>
                <a:spcPts val="600"/>
              </a:spcBef>
              <a:spcAft>
                <a:spcPts val="600"/>
              </a:spcAft>
              <a:buFont typeface="Arial" panose="020B0604020202020204" pitchFamily="34" charset="0"/>
              <a:buNone/>
            </a:pPr>
            <a:r>
              <a:rPr lang="en-US" altLang="en-US" sz="2000" i="1" dirty="0">
                <a:solidFill>
                  <a:srgbClr val="595959"/>
                </a:solidFill>
              </a:rPr>
              <a:t>Emotions are an indicator of the importance of the matter.</a:t>
            </a:r>
          </a:p>
          <a:p>
            <a:pPr algn="ctr" eaLnBrk="1" hangingPunct="1">
              <a:spcBef>
                <a:spcPts val="600"/>
              </a:spcBef>
              <a:spcAft>
                <a:spcPts val="600"/>
              </a:spcAft>
              <a:buFont typeface="Arial" panose="020B0604020202020204" pitchFamily="34" charset="0"/>
              <a:buNone/>
            </a:pPr>
            <a:r>
              <a:rPr lang="en-US" altLang="en-US" sz="2000" i="1" dirty="0">
                <a:solidFill>
                  <a:srgbClr val="595959"/>
                </a:solidFill>
              </a:rPr>
              <a:t>Trust and emotional commitment are developed, and credibility is established through </a:t>
            </a:r>
            <a:r>
              <a:rPr lang="en-US" altLang="en-US" sz="2000" b="1" i="1" dirty="0">
                <a:solidFill>
                  <a:srgbClr val="F69B29"/>
                </a:solidFill>
              </a:rPr>
              <a:t>showing emotions</a:t>
            </a:r>
            <a:r>
              <a:rPr lang="en-US" altLang="en-US" sz="2000" b="1" i="1" dirty="0">
                <a:solidFill>
                  <a:srgbClr val="595959"/>
                </a:solidFill>
              </a:rPr>
              <a:t>. </a:t>
            </a:r>
          </a:p>
        </p:txBody>
      </p:sp>
      <p:sp>
        <p:nvSpPr>
          <p:cNvPr id="8" name="Content Placeholder 1">
            <a:extLst>
              <a:ext uri="{FF2B5EF4-FFF2-40B4-BE49-F238E27FC236}">
                <a16:creationId xmlns:a16="http://schemas.microsoft.com/office/drawing/2014/main" id="{8294701C-7E1F-48C0-8B68-14060917A1EB}"/>
              </a:ext>
            </a:extLst>
          </p:cNvPr>
          <p:cNvSpPr txBox="1">
            <a:spLocks/>
          </p:cNvSpPr>
          <p:nvPr/>
        </p:nvSpPr>
        <p:spPr bwMode="auto">
          <a:xfrm>
            <a:off x="4146332" y="4164012"/>
            <a:ext cx="4724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a:spcBef>
                <a:spcPts val="600"/>
              </a:spcBef>
              <a:spcAft>
                <a:spcPts val="600"/>
              </a:spcAft>
              <a:buNone/>
            </a:pPr>
            <a:r>
              <a:rPr lang="en-US" altLang="en-US" sz="2400" dirty="0">
                <a:solidFill>
                  <a:srgbClr val="595959"/>
                </a:solidFill>
              </a:rPr>
              <a:t>Emotions:</a:t>
            </a:r>
            <a:r>
              <a:rPr lang="en-US" altLang="en-US" sz="2400" dirty="0">
                <a:solidFill>
                  <a:srgbClr val="F69B29"/>
                </a:solidFill>
              </a:rPr>
              <a:t> </a:t>
            </a:r>
            <a:r>
              <a:rPr lang="en-US" altLang="en-US" sz="2400" b="1" dirty="0">
                <a:solidFill>
                  <a:srgbClr val="F69B29"/>
                </a:solidFill>
              </a:rPr>
              <a:t>Restrained</a:t>
            </a:r>
            <a:endParaRPr lang="en-US" altLang="en-US" sz="2400" dirty="0">
              <a:solidFill>
                <a:srgbClr val="F69B29"/>
              </a:solidFill>
            </a:endParaRPr>
          </a:p>
          <a:p>
            <a:pPr algn="ctr" eaLnBrk="1" hangingPunct="1">
              <a:spcBef>
                <a:spcPts val="600"/>
              </a:spcBef>
              <a:spcAft>
                <a:spcPts val="600"/>
              </a:spcAft>
              <a:buFont typeface="Arial" panose="020B0604020202020204" pitchFamily="34" charset="0"/>
              <a:buNone/>
            </a:pPr>
            <a:r>
              <a:rPr lang="en-US" altLang="en-US" sz="2000" i="1" dirty="0">
                <a:solidFill>
                  <a:srgbClr val="595959"/>
                </a:solidFill>
              </a:rPr>
              <a:t>Emotions are discredited as unprofessional.</a:t>
            </a:r>
          </a:p>
          <a:p>
            <a:pPr algn="ctr" eaLnBrk="1" hangingPunct="1">
              <a:spcBef>
                <a:spcPts val="600"/>
              </a:spcBef>
              <a:spcAft>
                <a:spcPts val="600"/>
              </a:spcAft>
              <a:buFont typeface="Arial" panose="020B0604020202020204" pitchFamily="34" charset="0"/>
              <a:buNone/>
            </a:pPr>
            <a:r>
              <a:rPr lang="en-US" altLang="en-US" sz="2000" i="1" dirty="0">
                <a:solidFill>
                  <a:srgbClr val="595959"/>
                </a:solidFill>
              </a:rPr>
              <a:t>Trust and credibility are developed through </a:t>
            </a:r>
            <a:r>
              <a:rPr lang="en-US" altLang="en-US" sz="2000" b="1" i="1" dirty="0">
                <a:solidFill>
                  <a:srgbClr val="F69B29"/>
                </a:solidFill>
              </a:rPr>
              <a:t>emotional suppression</a:t>
            </a:r>
            <a:r>
              <a:rPr lang="en-US" altLang="en-US" sz="2000" b="1" i="1" dirty="0">
                <a:solidFill>
                  <a:srgbClr val="595959"/>
                </a:solidFill>
              </a:rPr>
              <a:t>.</a:t>
            </a:r>
          </a:p>
          <a:p>
            <a:pPr algn="ctr" eaLnBrk="1" hangingPunct="1">
              <a:spcBef>
                <a:spcPts val="600"/>
              </a:spcBef>
              <a:spcAft>
                <a:spcPts val="600"/>
              </a:spcAft>
              <a:buFont typeface="Arial" panose="020B0604020202020204" pitchFamily="34" charset="0"/>
              <a:buNone/>
            </a:pPr>
            <a:r>
              <a:rPr lang="en-US" altLang="en-US" sz="2000" i="1" dirty="0">
                <a:solidFill>
                  <a:srgbClr val="595959"/>
                </a:solidFill>
              </a:rPr>
              <a:t>Sensitive to hurting feelings of others.</a:t>
            </a:r>
          </a:p>
        </p:txBody>
      </p:sp>
      <p:pic>
        <p:nvPicPr>
          <p:cNvPr id="9" name="Picture 8">
            <a:extLst>
              <a:ext uri="{FF2B5EF4-FFF2-40B4-BE49-F238E27FC236}">
                <a16:creationId xmlns:a16="http://schemas.microsoft.com/office/drawing/2014/main" id="{1A9CB953-E08A-4406-BB6C-B3CD6BE5A7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164012"/>
            <a:ext cx="3657600" cy="2693988"/>
          </a:xfrm>
          <a:prstGeom prst="rect">
            <a:avLst/>
          </a:prstGeom>
        </p:spPr>
      </p:pic>
      <p:pic>
        <p:nvPicPr>
          <p:cNvPr id="10" name="Picture 9">
            <a:extLst>
              <a:ext uri="{FF2B5EF4-FFF2-40B4-BE49-F238E27FC236}">
                <a16:creationId xmlns:a16="http://schemas.microsoft.com/office/drawing/2014/main" id="{E938F100-773F-4E9E-9F51-2B30D28EC1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1100576"/>
            <a:ext cx="3657600" cy="2735699"/>
          </a:xfrm>
          <a:prstGeom prst="rect">
            <a:avLst/>
          </a:prstGeom>
        </p:spPr>
      </p:pic>
    </p:spTree>
    <p:extLst>
      <p:ext uri="{BB962C8B-B14F-4D97-AF65-F5344CB8AC3E}">
        <p14:creationId xmlns:p14="http://schemas.microsoft.com/office/powerpoint/2010/main" val="2401958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A14427-0D6D-416B-86D0-8A308F626A02}"/>
              </a:ext>
            </a:extLst>
          </p:cNvPr>
          <p:cNvSpPr>
            <a:spLocks noGrp="1"/>
          </p:cNvSpPr>
          <p:nvPr>
            <p:ph type="body" sz="quarter" idx="13"/>
          </p:nvPr>
        </p:nvSpPr>
        <p:spPr/>
        <p:txBody>
          <a:bodyPr>
            <a:normAutofit fontScale="85000" lnSpcReduction="10000"/>
          </a:bodyPr>
          <a:lstStyle/>
          <a:p>
            <a:r>
              <a:rPr lang="en-US" dirty="0"/>
              <a:t>What are the differences between these two?</a:t>
            </a:r>
          </a:p>
        </p:txBody>
      </p:sp>
      <p:pic>
        <p:nvPicPr>
          <p:cNvPr id="4" name="Picture 3">
            <a:extLst>
              <a:ext uri="{FF2B5EF4-FFF2-40B4-BE49-F238E27FC236}">
                <a16:creationId xmlns:a16="http://schemas.microsoft.com/office/drawing/2014/main" id="{629C2705-4FFA-4006-A6D9-DA109AAB8D01}"/>
              </a:ext>
            </a:extLst>
          </p:cNvPr>
          <p:cNvPicPr>
            <a:picLocks noChangeAspect="1"/>
          </p:cNvPicPr>
          <p:nvPr/>
        </p:nvPicPr>
        <p:blipFill>
          <a:blip r:embed="rId2"/>
          <a:stretch>
            <a:fillRect/>
          </a:stretch>
        </p:blipFill>
        <p:spPr>
          <a:xfrm rot="21244135">
            <a:off x="394370" y="2102720"/>
            <a:ext cx="4546512" cy="2883788"/>
          </a:xfrm>
          <a:prstGeom prst="rect">
            <a:avLst/>
          </a:prstGeom>
        </p:spPr>
      </p:pic>
      <p:pic>
        <p:nvPicPr>
          <p:cNvPr id="5" name="Picture 2" descr="Related image">
            <a:extLst>
              <a:ext uri="{FF2B5EF4-FFF2-40B4-BE49-F238E27FC236}">
                <a16:creationId xmlns:a16="http://schemas.microsoft.com/office/drawing/2014/main" id="{51AE64BF-DF32-4BCD-9CA2-CBC637C017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62096" y="1782658"/>
            <a:ext cx="5633545" cy="352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516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40766B-5E1C-4C80-B004-FDBA14C37CFD}"/>
              </a:ext>
            </a:extLst>
          </p:cNvPr>
          <p:cNvSpPr>
            <a:spLocks noGrp="1"/>
          </p:cNvSpPr>
          <p:nvPr>
            <p:ph type="body" sz="quarter" idx="13"/>
          </p:nvPr>
        </p:nvSpPr>
        <p:spPr/>
        <p:txBody>
          <a:bodyPr>
            <a:normAutofit fontScale="92500"/>
          </a:bodyPr>
          <a:lstStyle/>
          <a:p>
            <a:r>
              <a:rPr lang="en-US" dirty="0"/>
              <a:t>Encounter of the “Peach” and the “Coconut”</a:t>
            </a:r>
          </a:p>
        </p:txBody>
      </p:sp>
      <p:sp>
        <p:nvSpPr>
          <p:cNvPr id="4" name="Oval 10">
            <a:extLst>
              <a:ext uri="{FF2B5EF4-FFF2-40B4-BE49-F238E27FC236}">
                <a16:creationId xmlns:a16="http://schemas.microsoft.com/office/drawing/2014/main" id="{FDD245A5-8D46-45B2-8193-01B5F5229577}"/>
              </a:ext>
            </a:extLst>
          </p:cNvPr>
          <p:cNvSpPr>
            <a:spLocks noChangeArrowheads="1"/>
          </p:cNvSpPr>
          <p:nvPr/>
        </p:nvSpPr>
        <p:spPr bwMode="auto">
          <a:xfrm>
            <a:off x="5562600" y="2786063"/>
            <a:ext cx="1219200" cy="1219200"/>
          </a:xfrm>
          <a:prstGeom prst="ellipse">
            <a:avLst/>
          </a:prstGeom>
          <a:gradFill rotWithShape="1">
            <a:gsLst>
              <a:gs pos="0">
                <a:srgbClr val="A03500"/>
              </a:gs>
              <a:gs pos="50000">
                <a:srgbClr val="E65100"/>
              </a:gs>
              <a:gs pos="100000">
                <a:srgbClr val="FF62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sp>
        <p:nvSpPr>
          <p:cNvPr id="5" name="Oval 2">
            <a:extLst>
              <a:ext uri="{FF2B5EF4-FFF2-40B4-BE49-F238E27FC236}">
                <a16:creationId xmlns:a16="http://schemas.microsoft.com/office/drawing/2014/main" id="{A5AF1BFB-70E1-4C37-A63C-64F4D1B8774F}"/>
              </a:ext>
            </a:extLst>
          </p:cNvPr>
          <p:cNvSpPr>
            <a:spLocks noChangeArrowheads="1"/>
          </p:cNvSpPr>
          <p:nvPr/>
        </p:nvSpPr>
        <p:spPr bwMode="auto">
          <a:xfrm>
            <a:off x="3943350" y="1371600"/>
            <a:ext cx="4438650" cy="4352925"/>
          </a:xfrm>
          <a:prstGeom prst="ellipse">
            <a:avLst/>
          </a:prstGeom>
          <a:solidFill>
            <a:srgbClr val="00B0F0"/>
          </a:solidFill>
          <a:ln w="76320">
            <a:solidFill>
              <a:srgbClr val="FFFFFF"/>
            </a:solidFill>
            <a:prstDash val="lgDash"/>
            <a:round/>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sp>
        <p:nvSpPr>
          <p:cNvPr id="6" name="Text Box 4">
            <a:extLst>
              <a:ext uri="{FF2B5EF4-FFF2-40B4-BE49-F238E27FC236}">
                <a16:creationId xmlns:a16="http://schemas.microsoft.com/office/drawing/2014/main" id="{B9BA7E65-AF98-4212-B40B-8E450A46F89F}"/>
              </a:ext>
            </a:extLst>
          </p:cNvPr>
          <p:cNvSpPr txBox="1">
            <a:spLocks noChangeArrowheads="1"/>
          </p:cNvSpPr>
          <p:nvPr/>
        </p:nvSpPr>
        <p:spPr bwMode="auto">
          <a:xfrm>
            <a:off x="5691981" y="1944688"/>
            <a:ext cx="9604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160" tIns="46080" rIns="92160" bIns="4608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fontAlgn="auto">
              <a:lnSpc>
                <a:spcPct val="95000"/>
              </a:lnSpc>
              <a:spcBef>
                <a:spcPts val="0"/>
              </a:spcBef>
              <a:spcAft>
                <a:spcPts val="0"/>
              </a:spcAft>
              <a:buClr>
                <a:srgbClr val="FFFFFF"/>
              </a:buClr>
              <a:buSzPct val="100000"/>
              <a:buFont typeface="Times New Roman" pitchFamily="18" charset="0"/>
              <a:buNone/>
              <a:defRPr/>
            </a:pPr>
            <a:r>
              <a:rPr lang="en-GB" altLang="en-US" sz="2400" b="1" dirty="0">
                <a:solidFill>
                  <a:srgbClr val="FFFFFF"/>
                </a:solidFill>
                <a:latin typeface="+mn-lt"/>
                <a:cs typeface="Arial" pitchFamily="34" charset="0"/>
              </a:rPr>
              <a:t>public</a:t>
            </a:r>
          </a:p>
        </p:txBody>
      </p:sp>
      <p:sp>
        <p:nvSpPr>
          <p:cNvPr id="7" name="Oval 5">
            <a:extLst>
              <a:ext uri="{FF2B5EF4-FFF2-40B4-BE49-F238E27FC236}">
                <a16:creationId xmlns:a16="http://schemas.microsoft.com/office/drawing/2014/main" id="{B69A155A-2AF5-453D-8226-63DA243BBDF8}"/>
              </a:ext>
            </a:extLst>
          </p:cNvPr>
          <p:cNvSpPr>
            <a:spLocks noChangeArrowheads="1"/>
          </p:cNvSpPr>
          <p:nvPr/>
        </p:nvSpPr>
        <p:spPr bwMode="auto">
          <a:xfrm>
            <a:off x="914400" y="1452563"/>
            <a:ext cx="4114800" cy="4114800"/>
          </a:xfrm>
          <a:prstGeom prst="ellipse">
            <a:avLst/>
          </a:prstGeom>
          <a:solidFill>
            <a:srgbClr val="00B0F0"/>
          </a:solidFill>
          <a:ln w="76320">
            <a:solidFill>
              <a:srgbClr val="FFFFFF"/>
            </a:solidFill>
            <a:round/>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sp>
        <p:nvSpPr>
          <p:cNvPr id="8" name="Oval 6">
            <a:extLst>
              <a:ext uri="{FF2B5EF4-FFF2-40B4-BE49-F238E27FC236}">
                <a16:creationId xmlns:a16="http://schemas.microsoft.com/office/drawing/2014/main" id="{AC507F7E-E859-4531-AF12-CCA6220D56DB}"/>
              </a:ext>
            </a:extLst>
          </p:cNvPr>
          <p:cNvSpPr>
            <a:spLocks noChangeArrowheads="1"/>
          </p:cNvSpPr>
          <p:nvPr/>
        </p:nvSpPr>
        <p:spPr bwMode="auto">
          <a:xfrm>
            <a:off x="1289050" y="1827213"/>
            <a:ext cx="3359150" cy="3359150"/>
          </a:xfrm>
          <a:prstGeom prst="ellipse">
            <a:avLst/>
          </a:prstGeom>
          <a:solidFill>
            <a:srgbClr val="F69B29"/>
          </a:solidFill>
          <a:ln w="76320">
            <a:solidFill>
              <a:srgbClr val="FFFFFF"/>
            </a:solidFill>
            <a:prstDash val="lgDash"/>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sp>
        <p:nvSpPr>
          <p:cNvPr id="9" name="Text Box 8">
            <a:extLst>
              <a:ext uri="{FF2B5EF4-FFF2-40B4-BE49-F238E27FC236}">
                <a16:creationId xmlns:a16="http://schemas.microsoft.com/office/drawing/2014/main" id="{CAA9A183-95A3-4A20-BB46-B663DB45DB5A}"/>
              </a:ext>
            </a:extLst>
          </p:cNvPr>
          <p:cNvSpPr txBox="1">
            <a:spLocks noChangeArrowheads="1"/>
          </p:cNvSpPr>
          <p:nvPr/>
        </p:nvSpPr>
        <p:spPr bwMode="auto">
          <a:xfrm>
            <a:off x="3086100" y="5822950"/>
            <a:ext cx="2590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160" tIns="46080" rIns="92160" bIns="46080">
            <a:spAutoFit/>
          </a:bodyPr>
          <a:lstStyle>
            <a:lvl1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fontAlgn="auto">
              <a:lnSpc>
                <a:spcPct val="95000"/>
              </a:lnSpc>
              <a:spcBef>
                <a:spcPts val="0"/>
              </a:spcBef>
              <a:spcAft>
                <a:spcPts val="0"/>
              </a:spcAft>
              <a:buClr>
                <a:srgbClr val="FFFFFF"/>
              </a:buClr>
              <a:buSzPct val="116000"/>
              <a:buFont typeface="Times New Roman" pitchFamily="18" charset="0"/>
              <a:buNone/>
              <a:defRPr/>
            </a:pPr>
            <a:r>
              <a:rPr lang="en-GB" sz="2800" dirty="0">
                <a:solidFill>
                  <a:schemeClr val="tx1">
                    <a:lumMod val="65000"/>
                    <a:lumOff val="35000"/>
                  </a:schemeClr>
                </a:solidFill>
                <a:effectLst>
                  <a:outerShdw blurRad="38100" dist="38100" dir="2700000" algn="tl">
                    <a:srgbClr val="C0C0C0"/>
                  </a:outerShdw>
                </a:effectLst>
                <a:latin typeface="+mn-lt"/>
                <a:cs typeface="Arial" charset="0"/>
              </a:rPr>
              <a:t>Discomfort Zone</a:t>
            </a:r>
          </a:p>
        </p:txBody>
      </p:sp>
      <p:sp>
        <p:nvSpPr>
          <p:cNvPr id="10" name="Oval 9">
            <a:extLst>
              <a:ext uri="{FF2B5EF4-FFF2-40B4-BE49-F238E27FC236}">
                <a16:creationId xmlns:a16="http://schemas.microsoft.com/office/drawing/2014/main" id="{1B373C85-29B7-4237-AA0C-5BA1F097FE8F}"/>
              </a:ext>
            </a:extLst>
          </p:cNvPr>
          <p:cNvSpPr>
            <a:spLocks noChangeArrowheads="1"/>
          </p:cNvSpPr>
          <p:nvPr/>
        </p:nvSpPr>
        <p:spPr bwMode="auto">
          <a:xfrm>
            <a:off x="3943350" y="1371600"/>
            <a:ext cx="4438650" cy="4352925"/>
          </a:xfrm>
          <a:prstGeom prst="ellipse">
            <a:avLst/>
          </a:prstGeom>
          <a:noFill/>
          <a:ln w="76320">
            <a:solidFill>
              <a:srgbClr val="FFFF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sp>
        <p:nvSpPr>
          <p:cNvPr id="11" name="Text Box 12">
            <a:extLst>
              <a:ext uri="{FF2B5EF4-FFF2-40B4-BE49-F238E27FC236}">
                <a16:creationId xmlns:a16="http://schemas.microsoft.com/office/drawing/2014/main" id="{C21C64E5-58B0-4882-8736-E998B27246B4}"/>
              </a:ext>
            </a:extLst>
          </p:cNvPr>
          <p:cNvSpPr txBox="1">
            <a:spLocks noChangeArrowheads="1"/>
          </p:cNvSpPr>
          <p:nvPr/>
        </p:nvSpPr>
        <p:spPr bwMode="auto">
          <a:xfrm>
            <a:off x="2328863" y="3192463"/>
            <a:ext cx="1085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160" tIns="46080" rIns="92160" bIns="4608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fontAlgn="auto">
              <a:lnSpc>
                <a:spcPct val="95000"/>
              </a:lnSpc>
              <a:spcBef>
                <a:spcPts val="0"/>
              </a:spcBef>
              <a:spcAft>
                <a:spcPts val="0"/>
              </a:spcAft>
              <a:buClr>
                <a:srgbClr val="FFFFFF"/>
              </a:buClr>
              <a:buSzPct val="100000"/>
              <a:buFont typeface="Times New Roman" pitchFamily="18" charset="0"/>
              <a:buNone/>
              <a:defRPr/>
            </a:pPr>
            <a:r>
              <a:rPr lang="en-GB" altLang="en-US" sz="2400" b="1" dirty="0">
                <a:solidFill>
                  <a:srgbClr val="FFFFFF"/>
                </a:solidFill>
                <a:latin typeface="+mn-lt"/>
                <a:cs typeface="Arial" pitchFamily="34" charset="0"/>
              </a:rPr>
              <a:t>private</a:t>
            </a:r>
          </a:p>
        </p:txBody>
      </p:sp>
      <p:sp>
        <p:nvSpPr>
          <p:cNvPr id="12" name="Oval 3">
            <a:extLst>
              <a:ext uri="{FF2B5EF4-FFF2-40B4-BE49-F238E27FC236}">
                <a16:creationId xmlns:a16="http://schemas.microsoft.com/office/drawing/2014/main" id="{3E4DC434-C14F-456A-B043-8F4529734915}"/>
              </a:ext>
            </a:extLst>
          </p:cNvPr>
          <p:cNvSpPr>
            <a:spLocks noChangeArrowheads="1"/>
          </p:cNvSpPr>
          <p:nvPr/>
        </p:nvSpPr>
        <p:spPr bwMode="auto">
          <a:xfrm>
            <a:off x="5530850" y="2716213"/>
            <a:ext cx="1282700" cy="1358900"/>
          </a:xfrm>
          <a:prstGeom prst="ellipse">
            <a:avLst/>
          </a:prstGeom>
          <a:solidFill>
            <a:srgbClr val="000000"/>
          </a:solidFill>
          <a:ln w="76320">
            <a:solidFill>
              <a:srgbClr val="FFFFFF"/>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sp>
        <p:nvSpPr>
          <p:cNvPr id="13" name="Oval 10">
            <a:extLst>
              <a:ext uri="{FF2B5EF4-FFF2-40B4-BE49-F238E27FC236}">
                <a16:creationId xmlns:a16="http://schemas.microsoft.com/office/drawing/2014/main" id="{963BB372-5954-40B5-82E9-B01EE6C6C654}"/>
              </a:ext>
            </a:extLst>
          </p:cNvPr>
          <p:cNvSpPr>
            <a:spLocks noChangeArrowheads="1"/>
          </p:cNvSpPr>
          <p:nvPr/>
        </p:nvSpPr>
        <p:spPr bwMode="auto">
          <a:xfrm>
            <a:off x="5573110" y="2747743"/>
            <a:ext cx="1219200" cy="1314450"/>
          </a:xfrm>
          <a:prstGeom prst="ellipse">
            <a:avLst/>
          </a:prstGeom>
          <a:solidFill>
            <a:srgbClr val="F69B29"/>
          </a:solidFill>
          <a:ln>
            <a:noFill/>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sp>
        <p:nvSpPr>
          <p:cNvPr id="14" name="Text Box 11">
            <a:extLst>
              <a:ext uri="{FF2B5EF4-FFF2-40B4-BE49-F238E27FC236}">
                <a16:creationId xmlns:a16="http://schemas.microsoft.com/office/drawing/2014/main" id="{6E261452-7020-493C-A56B-95A365BC0F58}"/>
              </a:ext>
            </a:extLst>
          </p:cNvPr>
          <p:cNvSpPr txBox="1">
            <a:spLocks noChangeArrowheads="1"/>
          </p:cNvSpPr>
          <p:nvPr/>
        </p:nvSpPr>
        <p:spPr bwMode="auto">
          <a:xfrm>
            <a:off x="5628453" y="3135313"/>
            <a:ext cx="1085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160" tIns="46080" rIns="92160" bIns="4608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fontAlgn="auto">
              <a:lnSpc>
                <a:spcPct val="95000"/>
              </a:lnSpc>
              <a:spcBef>
                <a:spcPts val="0"/>
              </a:spcBef>
              <a:spcAft>
                <a:spcPts val="0"/>
              </a:spcAft>
              <a:buClr>
                <a:srgbClr val="FFFFFF"/>
              </a:buClr>
              <a:buSzPct val="100000"/>
              <a:buFont typeface="Times New Roman" pitchFamily="18" charset="0"/>
              <a:buNone/>
              <a:defRPr/>
            </a:pPr>
            <a:r>
              <a:rPr lang="en-GB" altLang="en-US" sz="2400" b="1" dirty="0">
                <a:solidFill>
                  <a:srgbClr val="FFFFFF"/>
                </a:solidFill>
                <a:latin typeface="+mn-lt"/>
                <a:cs typeface="Arial" pitchFamily="34" charset="0"/>
              </a:rPr>
              <a:t>private</a:t>
            </a:r>
          </a:p>
        </p:txBody>
      </p:sp>
      <p:sp>
        <p:nvSpPr>
          <p:cNvPr id="15" name="Line 7">
            <a:extLst>
              <a:ext uri="{FF2B5EF4-FFF2-40B4-BE49-F238E27FC236}">
                <a16:creationId xmlns:a16="http://schemas.microsoft.com/office/drawing/2014/main" id="{761F8A66-09FE-484A-860F-6D19BA63ABB6}"/>
              </a:ext>
            </a:extLst>
          </p:cNvPr>
          <p:cNvSpPr>
            <a:spLocks noChangeShapeType="1"/>
          </p:cNvSpPr>
          <p:nvPr/>
        </p:nvSpPr>
        <p:spPr bwMode="auto">
          <a:xfrm flipV="1">
            <a:off x="4297420" y="3698875"/>
            <a:ext cx="1588" cy="2136775"/>
          </a:xfrm>
          <a:prstGeom prst="line">
            <a:avLst/>
          </a:prstGeom>
          <a:noFill/>
          <a:ln w="50760">
            <a:solidFill>
              <a:schemeClr val="tx1">
                <a:lumMod val="65000"/>
                <a:lumOff val="35000"/>
              </a:schemeClr>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958257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848010-4C98-467B-AF58-1649D364B9FA}"/>
              </a:ext>
            </a:extLst>
          </p:cNvPr>
          <p:cNvSpPr>
            <a:spLocks noGrp="1"/>
          </p:cNvSpPr>
          <p:nvPr>
            <p:ph type="body" sz="quarter" idx="13"/>
          </p:nvPr>
        </p:nvSpPr>
        <p:spPr>
          <a:xfrm>
            <a:off x="793750" y="187309"/>
            <a:ext cx="7877175" cy="879491"/>
          </a:xfrm>
        </p:spPr>
        <p:txBody>
          <a:bodyPr>
            <a:normAutofit fontScale="77500" lnSpcReduction="20000"/>
          </a:bodyPr>
          <a:lstStyle/>
          <a:p>
            <a:r>
              <a:rPr lang="en-US" sz="4700" dirty="0"/>
              <a:t>Virtual Communication:</a:t>
            </a:r>
          </a:p>
          <a:p>
            <a:r>
              <a:rPr lang="en-US" dirty="0"/>
              <a:t>Loss of Bandwidth</a:t>
            </a:r>
          </a:p>
        </p:txBody>
      </p:sp>
      <p:sp>
        <p:nvSpPr>
          <p:cNvPr id="5" name="Rectangle 6">
            <a:extLst>
              <a:ext uri="{FF2B5EF4-FFF2-40B4-BE49-F238E27FC236}">
                <a16:creationId xmlns:a16="http://schemas.microsoft.com/office/drawing/2014/main" id="{1A376D39-17F2-4E8F-AB7B-66DF74E36086}"/>
              </a:ext>
            </a:extLst>
          </p:cNvPr>
          <p:cNvSpPr>
            <a:spLocks noChangeArrowheads="1"/>
          </p:cNvSpPr>
          <p:nvPr/>
        </p:nvSpPr>
        <p:spPr bwMode="auto">
          <a:xfrm>
            <a:off x="1877218" y="5759148"/>
            <a:ext cx="57102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dirty="0">
                <a:solidFill>
                  <a:schemeClr val="tx1">
                    <a:lumMod val="65000"/>
                    <a:lumOff val="35000"/>
                  </a:schemeClr>
                </a:solidFill>
              </a:rPr>
              <a:t>Reduced “Bandwidth” = Lost Information</a:t>
            </a:r>
          </a:p>
          <a:p>
            <a:pPr algn="ctr" eaLnBrk="1" hangingPunct="1"/>
            <a:r>
              <a:rPr lang="en-US" altLang="en-US" dirty="0">
                <a:solidFill>
                  <a:schemeClr val="tx1">
                    <a:lumMod val="65000"/>
                    <a:lumOff val="35000"/>
                  </a:schemeClr>
                </a:solidFill>
              </a:rPr>
              <a:t>(emails have lost more than 87% of their context</a:t>
            </a:r>
            <a:r>
              <a:rPr lang="en-US" altLang="en-US" b="1" dirty="0">
                <a:solidFill>
                  <a:schemeClr val="tx1">
                    <a:lumMod val="65000"/>
                    <a:lumOff val="35000"/>
                  </a:schemeClr>
                </a:solidFill>
              </a:rPr>
              <a:t>)</a:t>
            </a:r>
            <a:endParaRPr lang="en-US" altLang="en-US" dirty="0">
              <a:solidFill>
                <a:schemeClr val="tx1">
                  <a:lumMod val="65000"/>
                  <a:lumOff val="35000"/>
                </a:schemeClr>
              </a:solidFill>
            </a:endParaRPr>
          </a:p>
        </p:txBody>
      </p:sp>
      <p:graphicFrame>
        <p:nvGraphicFramePr>
          <p:cNvPr id="6" name="Table 5">
            <a:extLst>
              <a:ext uri="{FF2B5EF4-FFF2-40B4-BE49-F238E27FC236}">
                <a16:creationId xmlns:a16="http://schemas.microsoft.com/office/drawing/2014/main" id="{272AB8DD-1FA3-4938-90F7-AFFB83E7BA70}"/>
              </a:ext>
            </a:extLst>
          </p:cNvPr>
          <p:cNvGraphicFramePr>
            <a:graphicFrameLocks noGrp="1"/>
          </p:cNvGraphicFramePr>
          <p:nvPr>
            <p:extLst>
              <p:ext uri="{D42A27DB-BD31-4B8C-83A1-F6EECF244321}">
                <p14:modId xmlns:p14="http://schemas.microsoft.com/office/powerpoint/2010/main" val="2629844460"/>
              </p:ext>
            </p:extLst>
          </p:nvPr>
        </p:nvGraphicFramePr>
        <p:xfrm>
          <a:off x="81280" y="1340910"/>
          <a:ext cx="8971912" cy="4034166"/>
        </p:xfrm>
        <a:graphic>
          <a:graphicData uri="http://schemas.openxmlformats.org/drawingml/2006/table">
            <a:tbl>
              <a:tblPr firstRow="1" bandRow="1">
                <a:effectLst>
                  <a:outerShdw blurRad="152400" dist="127000" dir="2700000" algn="tl" rotWithShape="0">
                    <a:prstClr val="black">
                      <a:alpha val="40000"/>
                    </a:prstClr>
                  </a:outerShdw>
                </a:effectLst>
                <a:tableStyleId>{5C22544A-7EE6-4342-B048-85BDC9FD1C3A}</a:tableStyleId>
              </a:tblPr>
              <a:tblGrid>
                <a:gridCol w="1310640">
                  <a:extLst>
                    <a:ext uri="{9D8B030D-6E8A-4147-A177-3AD203B41FA5}">
                      <a16:colId xmlns:a16="http://schemas.microsoft.com/office/drawing/2014/main" val="2559901304"/>
                    </a:ext>
                  </a:extLst>
                </a:gridCol>
                <a:gridCol w="701040">
                  <a:extLst>
                    <a:ext uri="{9D8B030D-6E8A-4147-A177-3AD203B41FA5}">
                      <a16:colId xmlns:a16="http://schemas.microsoft.com/office/drawing/2014/main" val="142167845"/>
                    </a:ext>
                  </a:extLst>
                </a:gridCol>
                <a:gridCol w="772160">
                  <a:extLst>
                    <a:ext uri="{9D8B030D-6E8A-4147-A177-3AD203B41FA5}">
                      <a16:colId xmlns:a16="http://schemas.microsoft.com/office/drawing/2014/main" val="3022857604"/>
                    </a:ext>
                  </a:extLst>
                </a:gridCol>
                <a:gridCol w="690880">
                  <a:extLst>
                    <a:ext uri="{9D8B030D-6E8A-4147-A177-3AD203B41FA5}">
                      <a16:colId xmlns:a16="http://schemas.microsoft.com/office/drawing/2014/main" val="12723668"/>
                    </a:ext>
                  </a:extLst>
                </a:gridCol>
                <a:gridCol w="1046480">
                  <a:extLst>
                    <a:ext uri="{9D8B030D-6E8A-4147-A177-3AD203B41FA5}">
                      <a16:colId xmlns:a16="http://schemas.microsoft.com/office/drawing/2014/main" val="1484549345"/>
                    </a:ext>
                  </a:extLst>
                </a:gridCol>
                <a:gridCol w="1026160">
                  <a:extLst>
                    <a:ext uri="{9D8B030D-6E8A-4147-A177-3AD203B41FA5}">
                      <a16:colId xmlns:a16="http://schemas.microsoft.com/office/drawing/2014/main" val="437489099"/>
                    </a:ext>
                  </a:extLst>
                </a:gridCol>
                <a:gridCol w="1371600">
                  <a:extLst>
                    <a:ext uri="{9D8B030D-6E8A-4147-A177-3AD203B41FA5}">
                      <a16:colId xmlns:a16="http://schemas.microsoft.com/office/drawing/2014/main" val="3754907840"/>
                    </a:ext>
                  </a:extLst>
                </a:gridCol>
                <a:gridCol w="1016000">
                  <a:extLst>
                    <a:ext uri="{9D8B030D-6E8A-4147-A177-3AD203B41FA5}">
                      <a16:colId xmlns:a16="http://schemas.microsoft.com/office/drawing/2014/main" val="1010920096"/>
                    </a:ext>
                  </a:extLst>
                </a:gridCol>
                <a:gridCol w="1036952">
                  <a:extLst>
                    <a:ext uri="{9D8B030D-6E8A-4147-A177-3AD203B41FA5}">
                      <a16:colId xmlns:a16="http://schemas.microsoft.com/office/drawing/2014/main" val="4202565200"/>
                    </a:ext>
                  </a:extLst>
                </a:gridCol>
              </a:tblGrid>
              <a:tr h="604390">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500" dirty="0"/>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500" dirty="0"/>
                        <a:t>Control Over Format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500" dirty="0"/>
                        <a:t>Voice 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500" dirty="0"/>
                        <a:t>Immediate 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500" dirty="0"/>
                        <a:t>Nonverbal Cues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500" dirty="0"/>
                        <a:t>Environmental Cues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500" dirty="0"/>
                        <a:t>Direct Exchange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500" dirty="0"/>
                        <a:t>Informal Contacts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456797042"/>
                  </a:ext>
                </a:extLst>
              </a:tr>
              <a:tr h="590332">
                <a:tc>
                  <a:txBody>
                    <a:bodyPr/>
                    <a:lstStyle/>
                    <a:p>
                      <a:r>
                        <a:rPr lang="en-US" sz="1600" b="1" dirty="0">
                          <a:solidFill>
                            <a:schemeClr val="bg1"/>
                          </a:solidFill>
                        </a:rPr>
                        <a:t>Person to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87761149"/>
                  </a:ext>
                </a:extLst>
              </a:tr>
              <a:tr h="801798">
                <a:tc>
                  <a:txBody>
                    <a:bodyPr/>
                    <a:lstStyle/>
                    <a:p>
                      <a:r>
                        <a:rPr lang="en-US" sz="1600" b="1" dirty="0">
                          <a:solidFill>
                            <a:schemeClr val="bg1"/>
                          </a:solidFill>
                        </a:rPr>
                        <a:t>Video Conferencing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7914179"/>
                  </a:ext>
                </a:extLst>
              </a:tr>
              <a:tr h="339761">
                <a:tc>
                  <a:txBody>
                    <a:bodyPr/>
                    <a:lstStyle/>
                    <a:p>
                      <a:r>
                        <a:rPr lang="en-US" sz="1600" b="1" dirty="0">
                          <a:solidFill>
                            <a:schemeClr val="bg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0791002"/>
                  </a:ext>
                </a:extLst>
              </a:tr>
              <a:tr h="413233">
                <a:tc>
                  <a:txBody>
                    <a:bodyPr/>
                    <a:lstStyle/>
                    <a:p>
                      <a:r>
                        <a:rPr lang="en-US" sz="1600" b="1" dirty="0">
                          <a:solidFill>
                            <a:schemeClr val="bg1"/>
                          </a:solidFill>
                        </a:rPr>
                        <a:t>Voice 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128781"/>
                  </a:ext>
                </a:extLst>
              </a:tr>
              <a:tr h="720043">
                <a:tc>
                  <a:txBody>
                    <a:bodyPr/>
                    <a:lstStyle/>
                    <a:p>
                      <a:r>
                        <a:rPr lang="en-US" sz="1600" b="1" dirty="0">
                          <a:solidFill>
                            <a:schemeClr val="bg1"/>
                          </a:solidFill>
                        </a:rPr>
                        <a:t>IM and Chat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5481866"/>
                  </a:ext>
                </a:extLst>
              </a:tr>
              <a:tr h="339761">
                <a:tc>
                  <a:txBody>
                    <a:bodyPr/>
                    <a:lstStyle/>
                    <a:p>
                      <a:r>
                        <a:rPr lang="en-US" sz="1600" b="1" dirty="0">
                          <a:solidFill>
                            <a:schemeClr val="bg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8158613"/>
                  </a:ext>
                </a:extLst>
              </a:tr>
            </a:tbl>
          </a:graphicData>
        </a:graphic>
      </p:graphicFrame>
    </p:spTree>
    <p:extLst>
      <p:ext uri="{BB962C8B-B14F-4D97-AF65-F5344CB8AC3E}">
        <p14:creationId xmlns:p14="http://schemas.microsoft.com/office/powerpoint/2010/main" val="1346026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CF52F4-85CA-4973-BE61-2141D5790755}"/>
              </a:ext>
            </a:extLst>
          </p:cNvPr>
          <p:cNvSpPr>
            <a:spLocks noGrp="1"/>
          </p:cNvSpPr>
          <p:nvPr>
            <p:ph type="body" sz="quarter" idx="13"/>
          </p:nvPr>
        </p:nvSpPr>
        <p:spPr>
          <a:xfrm>
            <a:off x="793750" y="187309"/>
            <a:ext cx="7877175" cy="874236"/>
          </a:xfrm>
        </p:spPr>
        <p:txBody>
          <a:bodyPr>
            <a:normAutofit fontScale="70000" lnSpcReduction="20000"/>
          </a:bodyPr>
          <a:lstStyle/>
          <a:p>
            <a:r>
              <a:rPr lang="en-US" sz="4700" dirty="0"/>
              <a:t>Chapter 4:</a:t>
            </a:r>
          </a:p>
          <a:p>
            <a:r>
              <a:rPr lang="en-US" sz="4100" dirty="0"/>
              <a:t>Doing Business in the Host Country</a:t>
            </a:r>
          </a:p>
        </p:txBody>
      </p:sp>
      <p:pic>
        <p:nvPicPr>
          <p:cNvPr id="4" name="Picture 3">
            <a:extLst>
              <a:ext uri="{FF2B5EF4-FFF2-40B4-BE49-F238E27FC236}">
                <a16:creationId xmlns:a16="http://schemas.microsoft.com/office/drawing/2014/main" id="{0F41F581-EC6B-4813-84DB-53D07A0325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7503" y="1093075"/>
            <a:ext cx="5076497" cy="5796455"/>
          </a:xfrm>
          <a:prstGeom prst="rect">
            <a:avLst/>
          </a:prstGeom>
        </p:spPr>
      </p:pic>
      <p:sp>
        <p:nvSpPr>
          <p:cNvPr id="6" name="Content Placeholder 1">
            <a:extLst>
              <a:ext uri="{FF2B5EF4-FFF2-40B4-BE49-F238E27FC236}">
                <a16:creationId xmlns:a16="http://schemas.microsoft.com/office/drawing/2014/main" id="{45ABF66A-8546-4C4B-B452-DCA6C2059E67}"/>
              </a:ext>
            </a:extLst>
          </p:cNvPr>
          <p:cNvSpPr txBox="1">
            <a:spLocks/>
          </p:cNvSpPr>
          <p:nvPr/>
        </p:nvSpPr>
        <p:spPr bwMode="auto">
          <a:xfrm>
            <a:off x="249675" y="3155732"/>
            <a:ext cx="3523539" cy="137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400" i="1" dirty="0">
                <a:solidFill>
                  <a:srgbClr val="F69B29"/>
                </a:solidFill>
              </a:rPr>
              <a:t>By synergizing our differences, we can take advantage of one another’s strengths.</a:t>
            </a:r>
          </a:p>
        </p:txBody>
      </p:sp>
    </p:spTree>
    <p:extLst>
      <p:ext uri="{BB962C8B-B14F-4D97-AF65-F5344CB8AC3E}">
        <p14:creationId xmlns:p14="http://schemas.microsoft.com/office/powerpoint/2010/main" val="1363181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92856CA-845B-44FD-A146-C27332627299}"/>
              </a:ext>
            </a:extLst>
          </p:cNvPr>
          <p:cNvSpPr>
            <a:spLocks noGrp="1"/>
          </p:cNvSpPr>
          <p:nvPr>
            <p:ph type="body" sz="quarter" idx="13"/>
          </p:nvPr>
        </p:nvSpPr>
        <p:spPr>
          <a:xfrm>
            <a:off x="793750" y="187309"/>
            <a:ext cx="7877175" cy="744995"/>
          </a:xfrm>
        </p:spPr>
        <p:txBody>
          <a:bodyPr/>
          <a:lstStyle/>
          <a:p>
            <a:r>
              <a:rPr lang="en-US" dirty="0"/>
              <a:t>Managing Differences</a:t>
            </a:r>
          </a:p>
        </p:txBody>
      </p:sp>
      <p:sp>
        <p:nvSpPr>
          <p:cNvPr id="5" name="Text Box 5">
            <a:extLst>
              <a:ext uri="{FF2B5EF4-FFF2-40B4-BE49-F238E27FC236}">
                <a16:creationId xmlns:a16="http://schemas.microsoft.com/office/drawing/2014/main" id="{D86C7942-628A-4A7B-B8EE-5330271F3A1F}"/>
              </a:ext>
            </a:extLst>
          </p:cNvPr>
          <p:cNvSpPr txBox="1">
            <a:spLocks noChangeArrowheads="1"/>
          </p:cNvSpPr>
          <p:nvPr/>
        </p:nvSpPr>
        <p:spPr bwMode="auto">
          <a:xfrm>
            <a:off x="6802512" y="2766811"/>
            <a:ext cx="2171427"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dirty="0">
                <a:solidFill>
                  <a:srgbClr val="F69B29"/>
                </a:solidFill>
                <a:latin typeface="+mn-lt"/>
              </a:rPr>
              <a:t>BRIDGING</a:t>
            </a:r>
          </a:p>
          <a:p>
            <a:pPr algn="ctr"/>
            <a:r>
              <a:rPr lang="en-US" altLang="en-US" sz="2800" dirty="0">
                <a:solidFill>
                  <a:schemeClr val="tx1">
                    <a:lumMod val="65000"/>
                    <a:lumOff val="35000"/>
                  </a:schemeClr>
                </a:solidFill>
                <a:latin typeface="+mn-lt"/>
              </a:rPr>
              <a:t>Communicate across the differences</a:t>
            </a:r>
          </a:p>
        </p:txBody>
      </p:sp>
      <p:sp>
        <p:nvSpPr>
          <p:cNvPr id="6" name="Text Box 6">
            <a:extLst>
              <a:ext uri="{FF2B5EF4-FFF2-40B4-BE49-F238E27FC236}">
                <a16:creationId xmlns:a16="http://schemas.microsoft.com/office/drawing/2014/main" id="{5FC12777-A8CF-4BDB-878D-1FDB1F513A60}"/>
              </a:ext>
            </a:extLst>
          </p:cNvPr>
          <p:cNvSpPr txBox="1">
            <a:spLocks noChangeArrowheads="1"/>
          </p:cNvSpPr>
          <p:nvPr/>
        </p:nvSpPr>
        <p:spPr bwMode="auto">
          <a:xfrm>
            <a:off x="170061" y="2950898"/>
            <a:ext cx="211455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dirty="0">
                <a:solidFill>
                  <a:srgbClr val="F69B29"/>
                </a:solidFill>
                <a:latin typeface="+mn-lt"/>
              </a:rPr>
              <a:t>INTEGRATING</a:t>
            </a:r>
          </a:p>
          <a:p>
            <a:pPr algn="ctr"/>
            <a:r>
              <a:rPr lang="en-US" altLang="en-US" sz="2800" dirty="0">
                <a:solidFill>
                  <a:schemeClr val="tx1">
                    <a:lumMod val="65000"/>
                    <a:lumOff val="35000"/>
                  </a:schemeClr>
                </a:solidFill>
                <a:latin typeface="+mn-lt"/>
              </a:rPr>
              <a:t> Manage the differences</a:t>
            </a:r>
          </a:p>
          <a:p>
            <a:pPr algn="ctr"/>
            <a:endParaRPr lang="en-US" altLang="en-US" sz="2800" dirty="0">
              <a:solidFill>
                <a:schemeClr val="tx1">
                  <a:lumMod val="65000"/>
                  <a:lumOff val="35000"/>
                </a:schemeClr>
              </a:solidFill>
              <a:latin typeface="+mn-lt"/>
            </a:endParaRPr>
          </a:p>
          <a:p>
            <a:endParaRPr lang="en-US" altLang="en-US" dirty="0">
              <a:solidFill>
                <a:schemeClr val="tx1">
                  <a:lumMod val="65000"/>
                  <a:lumOff val="35000"/>
                </a:schemeClr>
              </a:solidFill>
              <a:latin typeface="Arial" panose="020B0604020202020204" pitchFamily="34" charset="0"/>
            </a:endParaRPr>
          </a:p>
        </p:txBody>
      </p:sp>
      <p:sp>
        <p:nvSpPr>
          <p:cNvPr id="7" name="Arrow: Curved Up 6">
            <a:extLst>
              <a:ext uri="{FF2B5EF4-FFF2-40B4-BE49-F238E27FC236}">
                <a16:creationId xmlns:a16="http://schemas.microsoft.com/office/drawing/2014/main" id="{E6A17752-6C5B-4427-A27B-89CD64AB24DD}"/>
              </a:ext>
            </a:extLst>
          </p:cNvPr>
          <p:cNvSpPr/>
          <p:nvPr/>
        </p:nvSpPr>
        <p:spPr>
          <a:xfrm rot="10800000">
            <a:off x="2212169" y="1235386"/>
            <a:ext cx="4461001" cy="1784631"/>
          </a:xfrm>
          <a:prstGeom prst="curved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 Box 4">
            <a:extLst>
              <a:ext uri="{FF2B5EF4-FFF2-40B4-BE49-F238E27FC236}">
                <a16:creationId xmlns:a16="http://schemas.microsoft.com/office/drawing/2014/main" id="{F54CD3C5-54A5-4C00-8698-F85D36484E75}"/>
              </a:ext>
            </a:extLst>
          </p:cNvPr>
          <p:cNvSpPr txBox="1">
            <a:spLocks noChangeArrowheads="1"/>
          </p:cNvSpPr>
          <p:nvPr/>
        </p:nvSpPr>
        <p:spPr bwMode="auto">
          <a:xfrm>
            <a:off x="3088577" y="2321849"/>
            <a:ext cx="2966846"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dirty="0">
                <a:solidFill>
                  <a:srgbClr val="F69B29"/>
                </a:solidFill>
                <a:latin typeface="+mn-lt"/>
              </a:rPr>
              <a:t>MAPPING</a:t>
            </a:r>
            <a:br>
              <a:rPr lang="en-US" altLang="en-US" sz="2800" dirty="0">
                <a:solidFill>
                  <a:schemeClr val="tx1">
                    <a:lumMod val="65000"/>
                    <a:lumOff val="35000"/>
                  </a:schemeClr>
                </a:solidFill>
                <a:latin typeface="+mn-lt"/>
              </a:rPr>
            </a:br>
            <a:r>
              <a:rPr lang="en-US" altLang="en-US" sz="2800" dirty="0">
                <a:solidFill>
                  <a:schemeClr val="tx1">
                    <a:lumMod val="65000"/>
                    <a:lumOff val="35000"/>
                  </a:schemeClr>
                </a:solidFill>
                <a:latin typeface="+mn-lt"/>
              </a:rPr>
              <a:t>Understand the </a:t>
            </a:r>
            <a:br>
              <a:rPr lang="en-US" altLang="en-US" sz="2800" dirty="0">
                <a:solidFill>
                  <a:schemeClr val="tx1">
                    <a:lumMod val="65000"/>
                    <a:lumOff val="35000"/>
                  </a:schemeClr>
                </a:solidFill>
                <a:latin typeface="+mn-lt"/>
              </a:rPr>
            </a:br>
            <a:r>
              <a:rPr lang="en-US" altLang="en-US" sz="2800" dirty="0">
                <a:solidFill>
                  <a:schemeClr val="tx1">
                    <a:lumMod val="65000"/>
                    <a:lumOff val="35000"/>
                  </a:schemeClr>
                </a:solidFill>
                <a:latin typeface="+mn-lt"/>
              </a:rPr>
              <a:t>differences</a:t>
            </a:r>
          </a:p>
          <a:p>
            <a:pPr algn="ctr"/>
            <a:endParaRPr lang="en-US" altLang="en-US" sz="1100" dirty="0">
              <a:solidFill>
                <a:schemeClr val="tx1">
                  <a:lumMod val="65000"/>
                  <a:lumOff val="35000"/>
                </a:schemeClr>
              </a:solidFill>
              <a:latin typeface="Book Antiqua" panose="02040602050305030304" pitchFamily="18" charset="0"/>
            </a:endParaRPr>
          </a:p>
          <a:p>
            <a:pPr algn="ctr"/>
            <a:endParaRPr lang="en-US" altLang="en-US" sz="1300" dirty="0">
              <a:solidFill>
                <a:schemeClr val="tx1">
                  <a:lumMod val="65000"/>
                  <a:lumOff val="35000"/>
                </a:schemeClr>
              </a:solidFill>
              <a:latin typeface="Book Antiqua" panose="02040602050305030304" pitchFamily="18" charset="0"/>
            </a:endParaRPr>
          </a:p>
          <a:p>
            <a:endParaRPr lang="en-US" altLang="en-US" dirty="0">
              <a:solidFill>
                <a:schemeClr val="tx1">
                  <a:lumMod val="65000"/>
                  <a:lumOff val="35000"/>
                </a:schemeClr>
              </a:solidFill>
              <a:latin typeface="Arial" panose="020B0604020202020204" pitchFamily="34" charset="0"/>
            </a:endParaRPr>
          </a:p>
        </p:txBody>
      </p:sp>
      <p:sp>
        <p:nvSpPr>
          <p:cNvPr id="9" name="Arrow: Curved Up 8">
            <a:extLst>
              <a:ext uri="{FF2B5EF4-FFF2-40B4-BE49-F238E27FC236}">
                <a16:creationId xmlns:a16="http://schemas.microsoft.com/office/drawing/2014/main" id="{B1DACCA0-0B68-4C90-84BB-F03FBFFEE5BA}"/>
              </a:ext>
            </a:extLst>
          </p:cNvPr>
          <p:cNvSpPr/>
          <p:nvPr/>
        </p:nvSpPr>
        <p:spPr>
          <a:xfrm>
            <a:off x="2428305" y="3323100"/>
            <a:ext cx="4461001" cy="1784630"/>
          </a:xfrm>
          <a:prstGeom prst="curved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utoShape 7">
            <a:extLst>
              <a:ext uri="{FF2B5EF4-FFF2-40B4-BE49-F238E27FC236}">
                <a16:creationId xmlns:a16="http://schemas.microsoft.com/office/drawing/2014/main" id="{74DA4E2B-829B-4CA0-98F7-A52E9F8134F9}"/>
              </a:ext>
            </a:extLst>
          </p:cNvPr>
          <p:cNvSpPr>
            <a:spLocks noChangeArrowheads="1"/>
          </p:cNvSpPr>
          <p:nvPr/>
        </p:nvSpPr>
        <p:spPr bwMode="auto">
          <a:xfrm>
            <a:off x="3399069" y="3951890"/>
            <a:ext cx="2519472" cy="2906110"/>
          </a:xfrm>
          <a:prstGeom prst="upArrow">
            <a:avLst>
              <a:gd name="adj1" fmla="val 50000"/>
              <a:gd name="adj2" fmla="val 25000"/>
            </a:avLst>
          </a:prstGeom>
          <a:solidFill>
            <a:srgbClr val="F69B29"/>
          </a:solidFill>
          <a:ln w="9525" algn="in">
            <a:solidFill>
              <a:srgbClr val="F69B29"/>
            </a:solidFill>
            <a:miter lim="800000"/>
            <a:headEnd/>
            <a:tailEnd/>
          </a:ln>
          <a:effectLst>
            <a:outerShdw blurRad="50800" dist="38100" dir="8100000" algn="tr" rotWithShape="0">
              <a:prstClr val="black">
                <a:alpha val="40000"/>
              </a:prstClr>
            </a:outerShdw>
          </a:effec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000" dirty="0">
                <a:solidFill>
                  <a:srgbClr val="FFFFFF"/>
                </a:solidFill>
                <a:latin typeface="+mn-lt"/>
              </a:rPr>
              <a:t>Value the </a:t>
            </a:r>
            <a:br>
              <a:rPr lang="en-US" altLang="en-US" sz="2000" dirty="0">
                <a:solidFill>
                  <a:srgbClr val="FFFFFF"/>
                </a:solidFill>
                <a:latin typeface="+mn-lt"/>
              </a:rPr>
            </a:br>
            <a:r>
              <a:rPr lang="en-US" altLang="en-US" sz="2000" dirty="0">
                <a:solidFill>
                  <a:srgbClr val="FFFFFF"/>
                </a:solidFill>
                <a:latin typeface="+mn-lt"/>
              </a:rPr>
              <a:t>differences and the differences create value.</a:t>
            </a:r>
            <a:endParaRPr lang="en-US" altLang="en-US" sz="2000" dirty="0">
              <a:latin typeface="+mn-lt"/>
            </a:endParaRPr>
          </a:p>
        </p:txBody>
      </p:sp>
    </p:spTree>
    <p:extLst>
      <p:ext uri="{BB962C8B-B14F-4D97-AF65-F5344CB8AC3E}">
        <p14:creationId xmlns:p14="http://schemas.microsoft.com/office/powerpoint/2010/main" val="1083549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C30546-6FA0-4E4A-BE87-F958D1DD79A5}"/>
              </a:ext>
            </a:extLst>
          </p:cNvPr>
          <p:cNvSpPr>
            <a:spLocks noGrp="1"/>
          </p:cNvSpPr>
          <p:nvPr>
            <p:ph type="body" sz="quarter" idx="13"/>
          </p:nvPr>
        </p:nvSpPr>
        <p:spPr>
          <a:xfrm>
            <a:off x="793750" y="187309"/>
            <a:ext cx="7877175" cy="744995"/>
          </a:xfrm>
        </p:spPr>
        <p:txBody>
          <a:bodyPr/>
          <a:lstStyle/>
          <a:p>
            <a:r>
              <a:rPr lang="en-US" dirty="0"/>
              <a:t>Onion Model of Culture</a:t>
            </a:r>
          </a:p>
        </p:txBody>
      </p:sp>
      <p:sp>
        <p:nvSpPr>
          <p:cNvPr id="5" name="Oval 24" descr="Dark downward diagonal">
            <a:extLst>
              <a:ext uri="{FF2B5EF4-FFF2-40B4-BE49-F238E27FC236}">
                <a16:creationId xmlns:a16="http://schemas.microsoft.com/office/drawing/2014/main" id="{3E33FA05-F19C-4A47-BED8-64C6549CD9F7}"/>
              </a:ext>
            </a:extLst>
          </p:cNvPr>
          <p:cNvSpPr>
            <a:spLocks noChangeArrowheads="1"/>
          </p:cNvSpPr>
          <p:nvPr/>
        </p:nvSpPr>
        <p:spPr bwMode="auto">
          <a:xfrm>
            <a:off x="1579563" y="1247775"/>
            <a:ext cx="5759450" cy="5408613"/>
          </a:xfrm>
          <a:prstGeom prst="ellipse">
            <a:avLst/>
          </a:prstGeom>
          <a:solidFill>
            <a:srgbClr val="00B0F0"/>
          </a:solidFill>
          <a:ln w="57150">
            <a:solidFill>
              <a:schemeClr val="bg1"/>
            </a:solidFill>
            <a:round/>
            <a:headEnd/>
            <a:tailEnd/>
          </a:ln>
          <a:effectLst>
            <a:outerShdw blurRad="152400" dist="127000" dir="2700000" algn="tl" rotWithShape="0">
              <a:prstClr val="black">
                <a:alpha val="40000"/>
              </a:prst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sp>
        <p:nvSpPr>
          <p:cNvPr id="6" name="Oval 25" descr="Light upward diagonal">
            <a:extLst>
              <a:ext uri="{FF2B5EF4-FFF2-40B4-BE49-F238E27FC236}">
                <a16:creationId xmlns:a16="http://schemas.microsoft.com/office/drawing/2014/main" id="{338747B2-05E0-4035-9509-B8981B7A1773}"/>
              </a:ext>
            </a:extLst>
          </p:cNvPr>
          <p:cNvSpPr>
            <a:spLocks noChangeArrowheads="1"/>
          </p:cNvSpPr>
          <p:nvPr/>
        </p:nvSpPr>
        <p:spPr bwMode="auto">
          <a:xfrm>
            <a:off x="2254250" y="1833563"/>
            <a:ext cx="4387850" cy="4094162"/>
          </a:xfrm>
          <a:prstGeom prst="ellipse">
            <a:avLst/>
          </a:prstGeom>
          <a:solidFill>
            <a:srgbClr val="0070C0"/>
          </a:solidFill>
          <a:ln w="57150">
            <a:solidFill>
              <a:schemeClr val="bg1"/>
            </a:solidFill>
            <a:round/>
            <a:headEnd/>
            <a:tailE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dirty="0">
              <a:latin typeface="Arial" panose="020B0604020202020204" pitchFamily="34" charset="0"/>
            </a:endParaRPr>
          </a:p>
        </p:txBody>
      </p:sp>
      <p:sp>
        <p:nvSpPr>
          <p:cNvPr id="7" name="Oval 27" descr="Light downward diagonal">
            <a:extLst>
              <a:ext uri="{FF2B5EF4-FFF2-40B4-BE49-F238E27FC236}">
                <a16:creationId xmlns:a16="http://schemas.microsoft.com/office/drawing/2014/main" id="{579D83FD-48CC-41BA-8A24-0B736E16EEA7}"/>
              </a:ext>
            </a:extLst>
          </p:cNvPr>
          <p:cNvSpPr>
            <a:spLocks noChangeArrowheads="1"/>
          </p:cNvSpPr>
          <p:nvPr/>
        </p:nvSpPr>
        <p:spPr bwMode="auto">
          <a:xfrm>
            <a:off x="2859088" y="2452688"/>
            <a:ext cx="3135312" cy="2857500"/>
          </a:xfrm>
          <a:prstGeom prst="ellipse">
            <a:avLst/>
          </a:prstGeom>
          <a:solidFill>
            <a:srgbClr val="F69B29"/>
          </a:solidFill>
          <a:ln w="57150">
            <a:solidFill>
              <a:schemeClr val="bg1"/>
            </a:solidFill>
            <a:round/>
            <a:headEnd/>
            <a:tailE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sp>
        <p:nvSpPr>
          <p:cNvPr id="8" name="Rectangle 28">
            <a:extLst>
              <a:ext uri="{FF2B5EF4-FFF2-40B4-BE49-F238E27FC236}">
                <a16:creationId xmlns:a16="http://schemas.microsoft.com/office/drawing/2014/main" id="{99D68A21-7295-4367-A388-52B35BB22947}"/>
              </a:ext>
            </a:extLst>
          </p:cNvPr>
          <p:cNvSpPr>
            <a:spLocks noChangeArrowheads="1"/>
          </p:cNvSpPr>
          <p:nvPr/>
        </p:nvSpPr>
        <p:spPr bwMode="auto">
          <a:xfrm>
            <a:off x="3759200" y="1379538"/>
            <a:ext cx="1465146"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dirty="0">
                <a:solidFill>
                  <a:schemeClr val="bg1"/>
                </a:solidFill>
                <a:latin typeface="Arial" panose="020B0604020202020204" pitchFamily="34" charset="0"/>
              </a:rPr>
              <a:t>Symbols</a:t>
            </a:r>
          </a:p>
        </p:txBody>
      </p:sp>
      <p:sp>
        <p:nvSpPr>
          <p:cNvPr id="9" name="Rectangle 29">
            <a:extLst>
              <a:ext uri="{FF2B5EF4-FFF2-40B4-BE49-F238E27FC236}">
                <a16:creationId xmlns:a16="http://schemas.microsoft.com/office/drawing/2014/main" id="{57E0BBB3-BA23-4ADD-B907-D41331BA8E58}"/>
              </a:ext>
            </a:extLst>
          </p:cNvPr>
          <p:cNvSpPr>
            <a:spLocks noChangeArrowheads="1"/>
          </p:cNvSpPr>
          <p:nvPr/>
        </p:nvSpPr>
        <p:spPr bwMode="auto">
          <a:xfrm>
            <a:off x="3873500" y="1973263"/>
            <a:ext cx="122790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dirty="0">
                <a:solidFill>
                  <a:schemeClr val="bg1"/>
                </a:solidFill>
                <a:latin typeface="Arial" panose="020B0604020202020204" pitchFamily="34" charset="0"/>
              </a:rPr>
              <a:t>Heroes</a:t>
            </a:r>
          </a:p>
        </p:txBody>
      </p:sp>
      <p:sp>
        <p:nvSpPr>
          <p:cNvPr id="10" name="Rectangle 38">
            <a:extLst>
              <a:ext uri="{FF2B5EF4-FFF2-40B4-BE49-F238E27FC236}">
                <a16:creationId xmlns:a16="http://schemas.microsoft.com/office/drawing/2014/main" id="{DC27743D-346C-45C9-9994-BA7EC8B95803}"/>
              </a:ext>
            </a:extLst>
          </p:cNvPr>
          <p:cNvSpPr>
            <a:spLocks noChangeArrowheads="1"/>
          </p:cNvSpPr>
          <p:nvPr/>
        </p:nvSpPr>
        <p:spPr bwMode="auto">
          <a:xfrm>
            <a:off x="3873500" y="2584450"/>
            <a:ext cx="120866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dirty="0">
                <a:solidFill>
                  <a:schemeClr val="bg1"/>
                </a:solidFill>
                <a:latin typeface="Arial" panose="020B0604020202020204" pitchFamily="34" charset="0"/>
              </a:rPr>
              <a:t>Rituals</a:t>
            </a:r>
          </a:p>
        </p:txBody>
      </p:sp>
      <p:sp>
        <p:nvSpPr>
          <p:cNvPr id="11" name="Rectangle 30">
            <a:extLst>
              <a:ext uri="{FF2B5EF4-FFF2-40B4-BE49-F238E27FC236}">
                <a16:creationId xmlns:a16="http://schemas.microsoft.com/office/drawing/2014/main" id="{5D9FCB95-0790-4627-BEE5-AD80F9F6F0A0}"/>
              </a:ext>
            </a:extLst>
          </p:cNvPr>
          <p:cNvSpPr>
            <a:spLocks noChangeArrowheads="1"/>
          </p:cNvSpPr>
          <p:nvPr/>
        </p:nvSpPr>
        <p:spPr bwMode="auto">
          <a:xfrm>
            <a:off x="3654425" y="3328988"/>
            <a:ext cx="1652588"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000" b="1">
                <a:latin typeface="Arial" panose="020B0604020202020204" pitchFamily="34" charset="0"/>
              </a:rPr>
              <a:t>Fixed Values by 8-10 years old</a:t>
            </a:r>
          </a:p>
        </p:txBody>
      </p:sp>
      <p:sp>
        <p:nvSpPr>
          <p:cNvPr id="12" name="Line 41">
            <a:extLst>
              <a:ext uri="{FF2B5EF4-FFF2-40B4-BE49-F238E27FC236}">
                <a16:creationId xmlns:a16="http://schemas.microsoft.com/office/drawing/2014/main" id="{C0DC4952-25F9-4E21-986F-A03DB9F47656}"/>
              </a:ext>
            </a:extLst>
          </p:cNvPr>
          <p:cNvSpPr>
            <a:spLocks noChangeShapeType="1"/>
          </p:cNvSpPr>
          <p:nvPr/>
        </p:nvSpPr>
        <p:spPr bwMode="auto">
          <a:xfrm flipV="1">
            <a:off x="5064892" y="2048966"/>
            <a:ext cx="1551751" cy="125126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42">
            <a:extLst>
              <a:ext uri="{FF2B5EF4-FFF2-40B4-BE49-F238E27FC236}">
                <a16:creationId xmlns:a16="http://schemas.microsoft.com/office/drawing/2014/main" id="{5B58DFB6-00E8-4A1C-B718-8DB31F4B64BA}"/>
              </a:ext>
            </a:extLst>
          </p:cNvPr>
          <p:cNvSpPr>
            <a:spLocks noChangeShapeType="1"/>
          </p:cNvSpPr>
          <p:nvPr/>
        </p:nvSpPr>
        <p:spPr bwMode="auto">
          <a:xfrm>
            <a:off x="5410200" y="3822700"/>
            <a:ext cx="1917700" cy="127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44">
            <a:extLst>
              <a:ext uri="{FF2B5EF4-FFF2-40B4-BE49-F238E27FC236}">
                <a16:creationId xmlns:a16="http://schemas.microsoft.com/office/drawing/2014/main" id="{4149E313-1FA8-4BB2-B419-97AC71465DD4}"/>
              </a:ext>
            </a:extLst>
          </p:cNvPr>
          <p:cNvSpPr txBox="1">
            <a:spLocks noChangeArrowheads="1"/>
          </p:cNvSpPr>
          <p:nvPr/>
        </p:nvSpPr>
        <p:spPr bwMode="auto">
          <a:xfrm>
            <a:off x="6869113" y="5599113"/>
            <a:ext cx="205898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altLang="en-US" sz="1200" b="1" i="1" dirty="0">
                <a:solidFill>
                  <a:schemeClr val="tx1">
                    <a:lumMod val="65000"/>
                    <a:lumOff val="35000"/>
                  </a:schemeClr>
                </a:solidFill>
                <a:latin typeface="+mn-lt"/>
              </a:rPr>
              <a:t>Cultures and Organizations: Software of the Mind</a:t>
            </a:r>
            <a:r>
              <a:rPr lang="en-US" altLang="en-US" sz="1200" dirty="0">
                <a:solidFill>
                  <a:schemeClr val="tx1">
                    <a:lumMod val="65000"/>
                    <a:lumOff val="35000"/>
                  </a:schemeClr>
                </a:solidFill>
                <a:latin typeface="+mn-lt"/>
              </a:rPr>
              <a:t> </a:t>
            </a:r>
          </a:p>
          <a:p>
            <a:pPr eaLnBrk="1" fontAlgn="auto" hangingPunct="1">
              <a:spcBef>
                <a:spcPts val="0"/>
              </a:spcBef>
              <a:spcAft>
                <a:spcPts val="0"/>
              </a:spcAft>
              <a:defRPr/>
            </a:pPr>
            <a:r>
              <a:rPr lang="en-US" altLang="en-US" sz="1200" dirty="0">
                <a:solidFill>
                  <a:schemeClr val="tx1">
                    <a:lumMod val="65000"/>
                    <a:lumOff val="35000"/>
                  </a:schemeClr>
                </a:solidFill>
                <a:latin typeface="+mn-lt"/>
              </a:rPr>
              <a:t>by Geert and Jan Hofstede</a:t>
            </a:r>
          </a:p>
          <a:p>
            <a:pPr eaLnBrk="1" fontAlgn="auto" hangingPunct="1">
              <a:spcBef>
                <a:spcPts val="0"/>
              </a:spcBef>
              <a:spcAft>
                <a:spcPts val="0"/>
              </a:spcAft>
              <a:defRPr/>
            </a:pPr>
            <a:r>
              <a:rPr lang="en-US" altLang="en-US" sz="1200" dirty="0">
                <a:solidFill>
                  <a:schemeClr val="tx1">
                    <a:lumMod val="65000"/>
                    <a:lumOff val="35000"/>
                  </a:schemeClr>
                </a:solidFill>
                <a:latin typeface="+mn-lt"/>
              </a:rPr>
              <a:t>(2</a:t>
            </a:r>
            <a:r>
              <a:rPr lang="en-US" altLang="en-US" sz="1200" baseline="30000" dirty="0">
                <a:solidFill>
                  <a:schemeClr val="tx1">
                    <a:lumMod val="65000"/>
                    <a:lumOff val="35000"/>
                  </a:schemeClr>
                </a:solidFill>
                <a:latin typeface="+mn-lt"/>
              </a:rPr>
              <a:t>nd</a:t>
            </a:r>
            <a:r>
              <a:rPr lang="en-US" altLang="en-US" sz="1200" dirty="0">
                <a:solidFill>
                  <a:schemeClr val="tx1">
                    <a:lumMod val="65000"/>
                    <a:lumOff val="35000"/>
                  </a:schemeClr>
                </a:solidFill>
                <a:latin typeface="+mn-lt"/>
              </a:rPr>
              <a:t> edition)</a:t>
            </a:r>
          </a:p>
        </p:txBody>
      </p:sp>
      <p:sp>
        <p:nvSpPr>
          <p:cNvPr id="15" name="Oval 39" descr="Dark upward diagonal">
            <a:extLst>
              <a:ext uri="{FF2B5EF4-FFF2-40B4-BE49-F238E27FC236}">
                <a16:creationId xmlns:a16="http://schemas.microsoft.com/office/drawing/2014/main" id="{4F234C74-394C-4275-88D0-452BC238F098}"/>
              </a:ext>
            </a:extLst>
          </p:cNvPr>
          <p:cNvSpPr>
            <a:spLocks noChangeArrowheads="1"/>
          </p:cNvSpPr>
          <p:nvPr/>
        </p:nvSpPr>
        <p:spPr bwMode="auto">
          <a:xfrm>
            <a:off x="3492500" y="3057525"/>
            <a:ext cx="1914525" cy="1708150"/>
          </a:xfrm>
          <a:prstGeom prst="ellipse">
            <a:avLst/>
          </a:prstGeom>
          <a:solidFill>
            <a:srgbClr val="00B0F0"/>
          </a:solidFill>
          <a:ln w="57150">
            <a:solidFill>
              <a:schemeClr val="bg1"/>
            </a:solidFill>
            <a:round/>
            <a:headEnd/>
            <a:tailE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Arial" panose="020B0604020202020204" pitchFamily="34" charset="0"/>
            </a:endParaRPr>
          </a:p>
        </p:txBody>
      </p:sp>
      <p:sp>
        <p:nvSpPr>
          <p:cNvPr id="16" name="Rectangle 30">
            <a:extLst>
              <a:ext uri="{FF2B5EF4-FFF2-40B4-BE49-F238E27FC236}">
                <a16:creationId xmlns:a16="http://schemas.microsoft.com/office/drawing/2014/main" id="{6F1C4809-EC1F-4C78-AF97-2ADCE1908329}"/>
              </a:ext>
            </a:extLst>
          </p:cNvPr>
          <p:cNvSpPr>
            <a:spLocks noChangeArrowheads="1"/>
          </p:cNvSpPr>
          <p:nvPr/>
        </p:nvSpPr>
        <p:spPr bwMode="auto">
          <a:xfrm>
            <a:off x="3654425" y="3360420"/>
            <a:ext cx="1652588"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000" b="1" dirty="0">
                <a:solidFill>
                  <a:schemeClr val="bg1"/>
                </a:solidFill>
                <a:latin typeface="Arial" panose="020B0604020202020204" pitchFamily="34" charset="0"/>
              </a:rPr>
              <a:t>Fixed Values by 8-10 years old</a:t>
            </a:r>
          </a:p>
        </p:txBody>
      </p:sp>
      <p:sp>
        <p:nvSpPr>
          <p:cNvPr id="17" name="Oval 16">
            <a:extLst>
              <a:ext uri="{FF2B5EF4-FFF2-40B4-BE49-F238E27FC236}">
                <a16:creationId xmlns:a16="http://schemas.microsoft.com/office/drawing/2014/main" id="{9796F9BD-F49A-4182-8CF1-B1A2F55D113F}"/>
              </a:ext>
            </a:extLst>
          </p:cNvPr>
          <p:cNvSpPr/>
          <p:nvPr/>
        </p:nvSpPr>
        <p:spPr>
          <a:xfrm>
            <a:off x="5755461" y="2518547"/>
            <a:ext cx="1331951" cy="120046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40">
            <a:extLst>
              <a:ext uri="{FF2B5EF4-FFF2-40B4-BE49-F238E27FC236}">
                <a16:creationId xmlns:a16="http://schemas.microsoft.com/office/drawing/2014/main" id="{D8296A6D-4012-4BFB-BF22-831F9221F119}"/>
              </a:ext>
            </a:extLst>
          </p:cNvPr>
          <p:cNvSpPr txBox="1">
            <a:spLocks noChangeArrowheads="1"/>
          </p:cNvSpPr>
          <p:nvPr/>
        </p:nvSpPr>
        <p:spPr bwMode="auto">
          <a:xfrm>
            <a:off x="5806616" y="2657589"/>
            <a:ext cx="137917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b="1" dirty="0">
                <a:solidFill>
                  <a:schemeClr val="tx1">
                    <a:lumMod val="65000"/>
                    <a:lumOff val="35000"/>
                  </a:schemeClr>
                </a:solidFill>
                <a:latin typeface="Arial" panose="020B0604020202020204" pitchFamily="34" charset="0"/>
              </a:rPr>
              <a:t>Corporate Culture &amp; Practices</a:t>
            </a:r>
          </a:p>
        </p:txBody>
      </p:sp>
    </p:spTree>
    <p:extLst>
      <p:ext uri="{BB962C8B-B14F-4D97-AF65-F5344CB8AC3E}">
        <p14:creationId xmlns:p14="http://schemas.microsoft.com/office/powerpoint/2010/main" val="4291400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441653-F184-4D20-BE89-77C79B302E98}"/>
              </a:ext>
            </a:extLst>
          </p:cNvPr>
          <p:cNvSpPr>
            <a:spLocks noGrp="1"/>
          </p:cNvSpPr>
          <p:nvPr>
            <p:ph type="body" sz="quarter" idx="13"/>
          </p:nvPr>
        </p:nvSpPr>
        <p:spPr/>
        <p:txBody>
          <a:bodyPr/>
          <a:lstStyle/>
          <a:p>
            <a:r>
              <a:rPr lang="en-US" dirty="0"/>
              <a:t>Culturally Influenced Business Functions</a:t>
            </a:r>
          </a:p>
        </p:txBody>
      </p:sp>
      <p:sp>
        <p:nvSpPr>
          <p:cNvPr id="4" name="Content Placeholder 1">
            <a:extLst>
              <a:ext uri="{FF2B5EF4-FFF2-40B4-BE49-F238E27FC236}">
                <a16:creationId xmlns:a16="http://schemas.microsoft.com/office/drawing/2014/main" id="{21CC2DA7-5773-4202-A91D-1219310BF4E7}"/>
              </a:ext>
            </a:extLst>
          </p:cNvPr>
          <p:cNvSpPr txBox="1">
            <a:spLocks/>
          </p:cNvSpPr>
          <p:nvPr/>
        </p:nvSpPr>
        <p:spPr>
          <a:xfrm>
            <a:off x="381000" y="1343025"/>
            <a:ext cx="8763000" cy="137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2800" dirty="0">
                <a:solidFill>
                  <a:srgbClr val="595959"/>
                </a:solidFill>
              </a:rPr>
              <a:t>Business Consultant: Facilitated Discussion</a:t>
            </a:r>
          </a:p>
          <a:p>
            <a:pPr marL="0" indent="0">
              <a:buFont typeface="Arial" panose="020B0604020202020204" pitchFamily="34" charset="0"/>
              <a:buNone/>
            </a:pPr>
            <a:r>
              <a:rPr lang="en-US" altLang="en-US" sz="2000" i="1" dirty="0">
                <a:solidFill>
                  <a:srgbClr val="595959"/>
                </a:solidFill>
              </a:rPr>
              <a:t>What is your preferred work style? What goals and challenges have you identified?</a:t>
            </a:r>
          </a:p>
        </p:txBody>
      </p:sp>
      <p:sp>
        <p:nvSpPr>
          <p:cNvPr id="5" name="TextBox 4">
            <a:extLst>
              <a:ext uri="{FF2B5EF4-FFF2-40B4-BE49-F238E27FC236}">
                <a16:creationId xmlns:a16="http://schemas.microsoft.com/office/drawing/2014/main" id="{D6B34572-06E7-4397-8CD3-FD62E3230535}"/>
              </a:ext>
            </a:extLst>
          </p:cNvPr>
          <p:cNvSpPr txBox="1">
            <a:spLocks noChangeArrowheads="1"/>
          </p:cNvSpPr>
          <p:nvPr/>
        </p:nvSpPr>
        <p:spPr bwMode="auto">
          <a:xfrm>
            <a:off x="426863" y="2301437"/>
            <a:ext cx="44926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Font typeface="Arial" panose="020B0604020202020204" pitchFamily="34" charset="0"/>
              <a:buChar char="•"/>
            </a:pPr>
            <a:r>
              <a:rPr lang="en-US" altLang="en-US" sz="2000" dirty="0">
                <a:solidFill>
                  <a:srgbClr val="595959"/>
                </a:solidFill>
              </a:rPr>
              <a:t>Problem Solving</a:t>
            </a:r>
          </a:p>
          <a:p>
            <a:pPr eaLnBrk="1" hangingPunct="1">
              <a:spcBef>
                <a:spcPts val="600"/>
              </a:spcBef>
              <a:buFont typeface="Arial" panose="020B0604020202020204" pitchFamily="34" charset="0"/>
              <a:buChar char="•"/>
            </a:pPr>
            <a:r>
              <a:rPr lang="en-US" altLang="en-US" sz="2000" dirty="0">
                <a:solidFill>
                  <a:srgbClr val="595959"/>
                </a:solidFill>
              </a:rPr>
              <a:t>Decision Making</a:t>
            </a:r>
          </a:p>
          <a:p>
            <a:pPr eaLnBrk="1" hangingPunct="1">
              <a:spcBef>
                <a:spcPts val="600"/>
              </a:spcBef>
              <a:buFont typeface="Arial" panose="020B0604020202020204" pitchFamily="34" charset="0"/>
              <a:buChar char="•"/>
            </a:pPr>
            <a:r>
              <a:rPr lang="en-US" altLang="en-US" sz="2000" dirty="0">
                <a:solidFill>
                  <a:srgbClr val="595959"/>
                </a:solidFill>
              </a:rPr>
              <a:t>Meetings</a:t>
            </a:r>
          </a:p>
          <a:p>
            <a:pPr eaLnBrk="1" hangingPunct="1">
              <a:spcBef>
                <a:spcPts val="600"/>
              </a:spcBef>
              <a:buFont typeface="Arial" panose="020B0604020202020204" pitchFamily="34" charset="0"/>
              <a:buChar char="•"/>
            </a:pPr>
            <a:r>
              <a:rPr lang="en-US" altLang="en-US" sz="2000" dirty="0">
                <a:solidFill>
                  <a:srgbClr val="595959"/>
                </a:solidFill>
              </a:rPr>
              <a:t>Customer Relations</a:t>
            </a:r>
          </a:p>
          <a:p>
            <a:pPr eaLnBrk="1" hangingPunct="1">
              <a:spcBef>
                <a:spcPts val="600"/>
              </a:spcBef>
              <a:buFont typeface="Arial" panose="020B0604020202020204" pitchFamily="34" charset="0"/>
              <a:buChar char="•"/>
            </a:pPr>
            <a:r>
              <a:rPr lang="en-US" altLang="en-US" sz="2000" dirty="0">
                <a:solidFill>
                  <a:srgbClr val="595959"/>
                </a:solidFill>
              </a:rPr>
              <a:t>Negotiating/Persuading</a:t>
            </a:r>
          </a:p>
          <a:p>
            <a:pPr eaLnBrk="1" hangingPunct="1">
              <a:spcBef>
                <a:spcPts val="600"/>
              </a:spcBef>
              <a:buFont typeface="Arial" panose="020B0604020202020204" pitchFamily="34" charset="0"/>
              <a:buChar char="•"/>
            </a:pPr>
            <a:r>
              <a:rPr lang="en-US" altLang="en-US" sz="2000" dirty="0">
                <a:solidFill>
                  <a:srgbClr val="595959"/>
                </a:solidFill>
              </a:rPr>
              <a:t>Motivating People</a:t>
            </a:r>
          </a:p>
          <a:p>
            <a:pPr eaLnBrk="1" hangingPunct="1">
              <a:spcBef>
                <a:spcPts val="600"/>
              </a:spcBef>
              <a:buFont typeface="Arial" panose="020B0604020202020204" pitchFamily="34" charset="0"/>
              <a:buChar char="•"/>
            </a:pPr>
            <a:r>
              <a:rPr lang="en-US" altLang="en-US" sz="2000" dirty="0">
                <a:solidFill>
                  <a:srgbClr val="595959"/>
                </a:solidFill>
              </a:rPr>
              <a:t>Leadership Style</a:t>
            </a:r>
          </a:p>
          <a:p>
            <a:pPr eaLnBrk="1" hangingPunct="1">
              <a:spcBef>
                <a:spcPts val="600"/>
              </a:spcBef>
              <a:buFont typeface="Arial" panose="020B0604020202020204" pitchFamily="34" charset="0"/>
              <a:buChar char="•"/>
            </a:pPr>
            <a:r>
              <a:rPr lang="en-US" altLang="en-US" sz="2000" dirty="0">
                <a:solidFill>
                  <a:srgbClr val="595959"/>
                </a:solidFill>
              </a:rPr>
              <a:t>Performance Expectations</a:t>
            </a:r>
          </a:p>
          <a:p>
            <a:pPr eaLnBrk="1" hangingPunct="1">
              <a:spcBef>
                <a:spcPts val="600"/>
              </a:spcBef>
              <a:buFont typeface="Arial" panose="020B0604020202020204" pitchFamily="34" charset="0"/>
              <a:buChar char="•"/>
            </a:pPr>
            <a:r>
              <a:rPr lang="en-US" altLang="en-US" sz="2000" dirty="0">
                <a:solidFill>
                  <a:srgbClr val="595959"/>
                </a:solidFill>
              </a:rPr>
              <a:t>Staff Development</a:t>
            </a:r>
          </a:p>
          <a:p>
            <a:pPr eaLnBrk="1" hangingPunct="1">
              <a:spcBef>
                <a:spcPts val="600"/>
              </a:spcBef>
              <a:buFont typeface="Arial" panose="020B0604020202020204" pitchFamily="34" charset="0"/>
              <a:buChar char="•"/>
            </a:pPr>
            <a:r>
              <a:rPr lang="en-US" altLang="en-US" sz="2000" dirty="0">
                <a:solidFill>
                  <a:srgbClr val="595959"/>
                </a:solidFill>
              </a:rPr>
              <a:t>Superior/Subordinate Relationships</a:t>
            </a:r>
          </a:p>
          <a:p>
            <a:pPr eaLnBrk="1" hangingPunct="1">
              <a:spcBef>
                <a:spcPts val="600"/>
              </a:spcBef>
              <a:buFont typeface="Arial" panose="020B0604020202020204" pitchFamily="34" charset="0"/>
              <a:buChar char="•"/>
            </a:pPr>
            <a:r>
              <a:rPr lang="en-US" altLang="en-US" sz="2000" dirty="0">
                <a:solidFill>
                  <a:srgbClr val="595959"/>
                </a:solidFill>
              </a:rPr>
              <a:t>Presentation Styles</a:t>
            </a:r>
          </a:p>
        </p:txBody>
      </p:sp>
      <p:sp>
        <p:nvSpPr>
          <p:cNvPr id="6" name="Rectangle 5">
            <a:extLst>
              <a:ext uri="{FF2B5EF4-FFF2-40B4-BE49-F238E27FC236}">
                <a16:creationId xmlns:a16="http://schemas.microsoft.com/office/drawing/2014/main" id="{94C6D823-7288-46C6-AB69-DBAD9839D164}"/>
              </a:ext>
            </a:extLst>
          </p:cNvPr>
          <p:cNvSpPr>
            <a:spLocks noChangeArrowheads="1"/>
          </p:cNvSpPr>
          <p:nvPr/>
        </p:nvSpPr>
        <p:spPr bwMode="auto">
          <a:xfrm>
            <a:off x="3655301" y="2314575"/>
            <a:ext cx="55345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solidFill>
                  <a:srgbClr val="F69B29"/>
                </a:solidFill>
              </a:rPr>
              <a:t> Culture A	    Culture B     Strategies   </a:t>
            </a:r>
            <a:endParaRPr lang="en-US" altLang="en-US" sz="2400" dirty="0">
              <a:solidFill>
                <a:srgbClr val="F69B29"/>
              </a:solidFill>
            </a:endParaRPr>
          </a:p>
        </p:txBody>
      </p:sp>
      <p:cxnSp>
        <p:nvCxnSpPr>
          <p:cNvPr id="7" name="Straight Connector 6">
            <a:extLst>
              <a:ext uri="{FF2B5EF4-FFF2-40B4-BE49-F238E27FC236}">
                <a16:creationId xmlns:a16="http://schemas.microsoft.com/office/drawing/2014/main" id="{BE0E1328-9EB1-4EED-ABD5-EC0BD15F2113}"/>
              </a:ext>
            </a:extLst>
          </p:cNvPr>
          <p:cNvCxnSpPr/>
          <p:nvPr/>
        </p:nvCxnSpPr>
        <p:spPr>
          <a:xfrm>
            <a:off x="5178184" y="2438075"/>
            <a:ext cx="0" cy="2971800"/>
          </a:xfrm>
          <a:prstGeom prst="line">
            <a:avLst/>
          </a:prstGeom>
          <a:ln w="76200">
            <a:solidFill>
              <a:srgbClr val="F69B2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5DF2A9C-D1FB-4CBC-A7DE-F65E989F7DF5}"/>
              </a:ext>
            </a:extLst>
          </p:cNvPr>
          <p:cNvCxnSpPr/>
          <p:nvPr/>
        </p:nvCxnSpPr>
        <p:spPr>
          <a:xfrm>
            <a:off x="6725040" y="2459095"/>
            <a:ext cx="0" cy="2971800"/>
          </a:xfrm>
          <a:prstGeom prst="line">
            <a:avLst/>
          </a:prstGeom>
          <a:ln w="76200">
            <a:solidFill>
              <a:srgbClr val="F69B2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BF8796-3231-4A1A-894A-326193966887}"/>
              </a:ext>
            </a:extLst>
          </p:cNvPr>
          <p:cNvCxnSpPr>
            <a:cxnSpLocks/>
          </p:cNvCxnSpPr>
          <p:nvPr/>
        </p:nvCxnSpPr>
        <p:spPr>
          <a:xfrm>
            <a:off x="3731172" y="2776240"/>
            <a:ext cx="4487918" cy="0"/>
          </a:xfrm>
          <a:prstGeom prst="line">
            <a:avLst/>
          </a:prstGeom>
          <a:ln w="76200">
            <a:solidFill>
              <a:srgbClr val="F69B2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8914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460D36-941E-492B-88D6-37578A52D898}"/>
              </a:ext>
            </a:extLst>
          </p:cNvPr>
          <p:cNvSpPr>
            <a:spLocks noGrp="1"/>
          </p:cNvSpPr>
          <p:nvPr>
            <p:ph type="body" sz="quarter" idx="13"/>
          </p:nvPr>
        </p:nvSpPr>
        <p:spPr/>
        <p:txBody>
          <a:bodyPr/>
          <a:lstStyle/>
          <a:p>
            <a:r>
              <a:rPr lang="en-US" dirty="0"/>
              <a:t>Chapter 1: Crossing Cultures </a:t>
            </a:r>
          </a:p>
        </p:txBody>
      </p:sp>
      <p:pic>
        <p:nvPicPr>
          <p:cNvPr id="4" name="Picture 5" descr="MPj04093380000[1]">
            <a:extLst>
              <a:ext uri="{FF2B5EF4-FFF2-40B4-BE49-F238E27FC236}">
                <a16:creationId xmlns:a16="http://schemas.microsoft.com/office/drawing/2014/main" id="{8D9CF1FC-16E4-4861-A52B-60DB4F0F40E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94543" y="1093076"/>
            <a:ext cx="4949457" cy="5775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000000"/>
                </a:solidFill>
                <a:miter lim="800000"/>
                <a:headEnd/>
                <a:tailEnd/>
              </a14:hiddenLine>
            </a:ext>
          </a:extLst>
        </p:spPr>
      </p:pic>
      <p:sp>
        <p:nvSpPr>
          <p:cNvPr id="5" name="Content Placeholder 1">
            <a:extLst>
              <a:ext uri="{FF2B5EF4-FFF2-40B4-BE49-F238E27FC236}">
                <a16:creationId xmlns:a16="http://schemas.microsoft.com/office/drawing/2014/main" id="{67F80BC1-4007-4D35-93CA-2D8297743EF7}"/>
              </a:ext>
            </a:extLst>
          </p:cNvPr>
          <p:cNvSpPr txBox="1">
            <a:spLocks/>
          </p:cNvSpPr>
          <p:nvPr/>
        </p:nvSpPr>
        <p:spPr bwMode="auto">
          <a:xfrm>
            <a:off x="291717" y="3283623"/>
            <a:ext cx="3523539" cy="137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400" i="1" dirty="0">
                <a:solidFill>
                  <a:srgbClr val="F69B29"/>
                </a:solidFill>
              </a:rPr>
              <a:t>Entering a new cultural environment and the questions that arise. </a:t>
            </a:r>
          </a:p>
        </p:txBody>
      </p:sp>
    </p:spTree>
    <p:extLst>
      <p:ext uri="{BB962C8B-B14F-4D97-AF65-F5344CB8AC3E}">
        <p14:creationId xmlns:p14="http://schemas.microsoft.com/office/powerpoint/2010/main" val="1945430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181AFAF-89D5-4D4F-B719-B431718AAB9B}"/>
              </a:ext>
            </a:extLst>
          </p:cNvPr>
          <p:cNvSpPr>
            <a:spLocks noGrp="1"/>
          </p:cNvSpPr>
          <p:nvPr>
            <p:ph type="body" sz="quarter" idx="13"/>
          </p:nvPr>
        </p:nvSpPr>
        <p:spPr>
          <a:xfrm>
            <a:off x="793750" y="187309"/>
            <a:ext cx="7877175" cy="828691"/>
          </a:xfrm>
        </p:spPr>
        <p:txBody>
          <a:bodyPr>
            <a:normAutofit fontScale="62500" lnSpcReduction="20000"/>
          </a:bodyPr>
          <a:lstStyle/>
          <a:p>
            <a:r>
              <a:rPr lang="en-US" sz="5300"/>
              <a:t>Chapter 5:</a:t>
            </a:r>
          </a:p>
          <a:p>
            <a:r>
              <a:rPr lang="en-US" sz="4500"/>
              <a:t>Intercultural Application</a:t>
            </a:r>
            <a:endParaRPr lang="en-US" sz="4500" dirty="0"/>
          </a:p>
        </p:txBody>
      </p:sp>
      <p:sp>
        <p:nvSpPr>
          <p:cNvPr id="5" name="Content Placeholder 1">
            <a:extLst>
              <a:ext uri="{FF2B5EF4-FFF2-40B4-BE49-F238E27FC236}">
                <a16:creationId xmlns:a16="http://schemas.microsoft.com/office/drawing/2014/main" id="{1CC838BD-26F9-4E3F-B9C4-DCDC9D15094C}"/>
              </a:ext>
            </a:extLst>
          </p:cNvPr>
          <p:cNvSpPr txBox="1">
            <a:spLocks/>
          </p:cNvSpPr>
          <p:nvPr/>
        </p:nvSpPr>
        <p:spPr>
          <a:xfrm>
            <a:off x="274320" y="3139440"/>
            <a:ext cx="3708400" cy="1066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800" i="1" dirty="0">
                <a:solidFill>
                  <a:srgbClr val="F69B29"/>
                </a:solidFill>
              </a:rPr>
              <a:t>Consider culture shock as a natural process, not as a sign of weakness.</a:t>
            </a:r>
          </a:p>
        </p:txBody>
      </p:sp>
      <p:pic>
        <p:nvPicPr>
          <p:cNvPr id="7" name="Picture 6">
            <a:extLst>
              <a:ext uri="{FF2B5EF4-FFF2-40B4-BE49-F238E27FC236}">
                <a16:creationId xmlns:a16="http://schemas.microsoft.com/office/drawing/2014/main" id="{8FAB75C3-F0EE-467D-AE7B-50AFECDA40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326"/>
          <a:stretch/>
        </p:blipFill>
        <p:spPr>
          <a:xfrm>
            <a:off x="4439919" y="1093076"/>
            <a:ext cx="4704081" cy="5959364"/>
          </a:xfrm>
          <a:prstGeom prst="rect">
            <a:avLst/>
          </a:prstGeom>
        </p:spPr>
      </p:pic>
    </p:spTree>
    <p:extLst>
      <p:ext uri="{BB962C8B-B14F-4D97-AF65-F5344CB8AC3E}">
        <p14:creationId xmlns:p14="http://schemas.microsoft.com/office/powerpoint/2010/main" val="145693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B6B60F-B025-4473-9494-7B3C0B9E277C}"/>
              </a:ext>
            </a:extLst>
          </p:cNvPr>
          <p:cNvSpPr>
            <a:spLocks noGrp="1"/>
          </p:cNvSpPr>
          <p:nvPr>
            <p:ph type="body" sz="quarter" idx="13"/>
          </p:nvPr>
        </p:nvSpPr>
        <p:spPr>
          <a:xfrm>
            <a:off x="793750" y="187309"/>
            <a:ext cx="7877175" cy="842705"/>
          </a:xfrm>
        </p:spPr>
        <p:txBody>
          <a:bodyPr>
            <a:normAutofit fontScale="62500" lnSpcReduction="20000"/>
          </a:bodyPr>
          <a:lstStyle/>
          <a:p>
            <a:r>
              <a:rPr lang="en-US" sz="5300" dirty="0"/>
              <a:t>Culture Shock:</a:t>
            </a:r>
          </a:p>
          <a:p>
            <a:r>
              <a:rPr lang="en-US" sz="4600" dirty="0"/>
              <a:t>Rollercoaster of Adjustment</a:t>
            </a:r>
          </a:p>
        </p:txBody>
      </p:sp>
      <p:grpSp>
        <p:nvGrpSpPr>
          <p:cNvPr id="4" name="Group 29">
            <a:extLst>
              <a:ext uri="{FF2B5EF4-FFF2-40B4-BE49-F238E27FC236}">
                <a16:creationId xmlns:a16="http://schemas.microsoft.com/office/drawing/2014/main" id="{04780FDA-F5E7-4911-A1DC-9FCCD2D0FCB4}"/>
              </a:ext>
            </a:extLst>
          </p:cNvPr>
          <p:cNvGrpSpPr>
            <a:grpSpLocks/>
          </p:cNvGrpSpPr>
          <p:nvPr/>
        </p:nvGrpSpPr>
        <p:grpSpPr bwMode="auto">
          <a:xfrm>
            <a:off x="280982" y="2333791"/>
            <a:ext cx="8682042" cy="4970464"/>
            <a:chOff x="177" y="843"/>
            <a:chExt cx="5469" cy="3131"/>
          </a:xfrm>
        </p:grpSpPr>
        <p:sp>
          <p:nvSpPr>
            <p:cNvPr id="5" name="Text Box 30">
              <a:extLst>
                <a:ext uri="{FF2B5EF4-FFF2-40B4-BE49-F238E27FC236}">
                  <a16:creationId xmlns:a16="http://schemas.microsoft.com/office/drawing/2014/main" id="{CCEF34D4-578A-4CF6-836B-6C510078CD45}"/>
                </a:ext>
              </a:extLst>
            </p:cNvPr>
            <p:cNvSpPr txBox="1">
              <a:spLocks noChangeArrowheads="1"/>
            </p:cNvSpPr>
            <p:nvPr/>
          </p:nvSpPr>
          <p:spPr bwMode="auto">
            <a:xfrm>
              <a:off x="616" y="1458"/>
              <a:ext cx="33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Bef>
                  <a:spcPct val="50000"/>
                </a:spcBef>
              </a:pPr>
              <a:r>
                <a:rPr lang="en-US" altLang="en-US" sz="1400" dirty="0">
                  <a:solidFill>
                    <a:schemeClr val="tx1">
                      <a:lumMod val="65000"/>
                      <a:lumOff val="35000"/>
                    </a:schemeClr>
                  </a:solidFill>
                  <a:latin typeface="+mn-lt"/>
                </a:rPr>
                <a:t>Fear</a:t>
              </a:r>
            </a:p>
          </p:txBody>
        </p:sp>
        <p:sp>
          <p:nvSpPr>
            <p:cNvPr id="6" name="Text Box 31">
              <a:extLst>
                <a:ext uri="{FF2B5EF4-FFF2-40B4-BE49-F238E27FC236}">
                  <a16:creationId xmlns:a16="http://schemas.microsoft.com/office/drawing/2014/main" id="{E4A5229F-FBF4-4A16-8041-308A1B7D06C1}"/>
                </a:ext>
              </a:extLst>
            </p:cNvPr>
            <p:cNvSpPr txBox="1">
              <a:spLocks noChangeArrowheads="1"/>
            </p:cNvSpPr>
            <p:nvPr/>
          </p:nvSpPr>
          <p:spPr bwMode="auto">
            <a:xfrm>
              <a:off x="416" y="1629"/>
              <a:ext cx="6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Bef>
                  <a:spcPct val="50000"/>
                </a:spcBef>
              </a:pPr>
              <a:r>
                <a:rPr lang="en-US" altLang="en-US" sz="1400" dirty="0">
                  <a:solidFill>
                    <a:schemeClr val="tx1">
                      <a:lumMod val="65000"/>
                      <a:lumOff val="35000"/>
                    </a:schemeClr>
                  </a:solidFill>
                  <a:latin typeface="+mn-lt"/>
                </a:rPr>
                <a:t>Excitement</a:t>
              </a:r>
            </a:p>
          </p:txBody>
        </p:sp>
        <p:sp>
          <p:nvSpPr>
            <p:cNvPr id="7" name="Text Box 32">
              <a:extLst>
                <a:ext uri="{FF2B5EF4-FFF2-40B4-BE49-F238E27FC236}">
                  <a16:creationId xmlns:a16="http://schemas.microsoft.com/office/drawing/2014/main" id="{312111B7-0CD5-4BB9-90F2-262911E85A60}"/>
                </a:ext>
              </a:extLst>
            </p:cNvPr>
            <p:cNvSpPr txBox="1">
              <a:spLocks noChangeArrowheads="1"/>
            </p:cNvSpPr>
            <p:nvPr/>
          </p:nvSpPr>
          <p:spPr bwMode="auto">
            <a:xfrm>
              <a:off x="518" y="1834"/>
              <a:ext cx="6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Bef>
                  <a:spcPct val="50000"/>
                </a:spcBef>
              </a:pPr>
              <a:r>
                <a:rPr lang="en-US" altLang="en-US" sz="1400" dirty="0">
                  <a:solidFill>
                    <a:schemeClr val="tx1">
                      <a:lumMod val="65000"/>
                      <a:lumOff val="35000"/>
                    </a:schemeClr>
                  </a:solidFill>
                  <a:latin typeface="+mn-lt"/>
                </a:rPr>
                <a:t>Uncertainty</a:t>
              </a:r>
            </a:p>
          </p:txBody>
        </p:sp>
        <p:sp>
          <p:nvSpPr>
            <p:cNvPr id="8" name="Text Box 33">
              <a:extLst>
                <a:ext uri="{FF2B5EF4-FFF2-40B4-BE49-F238E27FC236}">
                  <a16:creationId xmlns:a16="http://schemas.microsoft.com/office/drawing/2014/main" id="{BC541F1A-FBB8-481C-8877-307561B2E4AA}"/>
                </a:ext>
              </a:extLst>
            </p:cNvPr>
            <p:cNvSpPr txBox="1">
              <a:spLocks noChangeArrowheads="1"/>
            </p:cNvSpPr>
            <p:nvPr/>
          </p:nvSpPr>
          <p:spPr bwMode="auto">
            <a:xfrm>
              <a:off x="357" y="2050"/>
              <a:ext cx="93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Bef>
                  <a:spcPct val="50000"/>
                </a:spcBef>
              </a:pPr>
              <a:r>
                <a:rPr lang="en-US" altLang="en-US" sz="1400" dirty="0">
                  <a:solidFill>
                    <a:schemeClr val="tx1">
                      <a:lumMod val="65000"/>
                      <a:lumOff val="35000"/>
                    </a:schemeClr>
                  </a:solidFill>
                  <a:latin typeface="+mn-lt"/>
                </a:rPr>
                <a:t>The</a:t>
              </a:r>
              <a:r>
                <a:rPr lang="en-US" altLang="en-US" sz="1400" dirty="0">
                  <a:latin typeface="+mn-lt"/>
                </a:rPr>
                <a:t> </a:t>
              </a:r>
              <a:r>
                <a:rPr lang="en-US" altLang="en-US" sz="1400" dirty="0">
                  <a:solidFill>
                    <a:schemeClr val="tx1">
                      <a:lumMod val="65000"/>
                      <a:lumOff val="35000"/>
                    </a:schemeClr>
                  </a:solidFill>
                  <a:latin typeface="+mn-lt"/>
                </a:rPr>
                <a:t>Unknown</a:t>
              </a:r>
            </a:p>
          </p:txBody>
        </p:sp>
        <p:sp>
          <p:nvSpPr>
            <p:cNvPr id="9" name="Text Box 34">
              <a:extLst>
                <a:ext uri="{FF2B5EF4-FFF2-40B4-BE49-F238E27FC236}">
                  <a16:creationId xmlns:a16="http://schemas.microsoft.com/office/drawing/2014/main" id="{7229205E-BE0D-4D9F-8D95-37A3B9E7BB4F}"/>
                </a:ext>
              </a:extLst>
            </p:cNvPr>
            <p:cNvSpPr txBox="1">
              <a:spLocks noChangeArrowheads="1"/>
            </p:cNvSpPr>
            <p:nvPr/>
          </p:nvSpPr>
          <p:spPr bwMode="auto">
            <a:xfrm>
              <a:off x="686" y="2237"/>
              <a:ext cx="6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Bef>
                  <a:spcPct val="50000"/>
                </a:spcBef>
              </a:pPr>
              <a:r>
                <a:rPr lang="en-US" altLang="en-US" sz="1400" dirty="0">
                  <a:solidFill>
                    <a:schemeClr val="tx1">
                      <a:lumMod val="65000"/>
                      <a:lumOff val="35000"/>
                    </a:schemeClr>
                  </a:solidFill>
                  <a:latin typeface="+mn-lt"/>
                </a:rPr>
                <a:t>Fatigue</a:t>
              </a:r>
            </a:p>
          </p:txBody>
        </p:sp>
        <p:sp>
          <p:nvSpPr>
            <p:cNvPr id="10" name="Text Box 35">
              <a:extLst>
                <a:ext uri="{FF2B5EF4-FFF2-40B4-BE49-F238E27FC236}">
                  <a16:creationId xmlns:a16="http://schemas.microsoft.com/office/drawing/2014/main" id="{69414443-87A3-4E7E-8E43-93A954C1D29A}"/>
                </a:ext>
              </a:extLst>
            </p:cNvPr>
            <p:cNvSpPr txBox="1">
              <a:spLocks noChangeArrowheads="1"/>
            </p:cNvSpPr>
            <p:nvPr/>
          </p:nvSpPr>
          <p:spPr bwMode="auto">
            <a:xfrm>
              <a:off x="924" y="2429"/>
              <a:ext cx="6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Good-bye</a:t>
              </a:r>
            </a:p>
          </p:txBody>
        </p:sp>
        <p:sp>
          <p:nvSpPr>
            <p:cNvPr id="11" name="Text Box 36">
              <a:extLst>
                <a:ext uri="{FF2B5EF4-FFF2-40B4-BE49-F238E27FC236}">
                  <a16:creationId xmlns:a16="http://schemas.microsoft.com/office/drawing/2014/main" id="{112D2F18-672A-4140-B246-0FF3362C1E16}"/>
                </a:ext>
              </a:extLst>
            </p:cNvPr>
            <p:cNvSpPr txBox="1">
              <a:spLocks noChangeArrowheads="1"/>
            </p:cNvSpPr>
            <p:nvPr/>
          </p:nvSpPr>
          <p:spPr bwMode="auto">
            <a:xfrm>
              <a:off x="1848" y="1649"/>
              <a:ext cx="6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Discover</a:t>
              </a:r>
            </a:p>
          </p:txBody>
        </p:sp>
        <p:sp>
          <p:nvSpPr>
            <p:cNvPr id="12" name="Text Box 37">
              <a:extLst>
                <a:ext uri="{FF2B5EF4-FFF2-40B4-BE49-F238E27FC236}">
                  <a16:creationId xmlns:a16="http://schemas.microsoft.com/office/drawing/2014/main" id="{1DDA7EFA-D094-4F38-B5E4-D12B06E23634}"/>
                </a:ext>
              </a:extLst>
            </p:cNvPr>
            <p:cNvSpPr txBox="1">
              <a:spLocks noChangeArrowheads="1"/>
            </p:cNvSpPr>
            <p:nvPr/>
          </p:nvSpPr>
          <p:spPr bwMode="auto">
            <a:xfrm>
              <a:off x="1536" y="2027"/>
              <a:ext cx="67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Adventure</a:t>
              </a:r>
            </a:p>
          </p:txBody>
        </p:sp>
        <p:sp>
          <p:nvSpPr>
            <p:cNvPr id="13" name="Text Box 38">
              <a:extLst>
                <a:ext uri="{FF2B5EF4-FFF2-40B4-BE49-F238E27FC236}">
                  <a16:creationId xmlns:a16="http://schemas.microsoft.com/office/drawing/2014/main" id="{17F370A1-65C7-430C-BB01-005DA3F283E8}"/>
                </a:ext>
              </a:extLst>
            </p:cNvPr>
            <p:cNvSpPr txBox="1">
              <a:spLocks noChangeArrowheads="1"/>
            </p:cNvSpPr>
            <p:nvPr/>
          </p:nvSpPr>
          <p:spPr bwMode="auto">
            <a:xfrm>
              <a:off x="1484" y="1831"/>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See New Places</a:t>
              </a:r>
            </a:p>
          </p:txBody>
        </p:sp>
        <p:sp>
          <p:nvSpPr>
            <p:cNvPr id="14" name="Text Box 39">
              <a:extLst>
                <a:ext uri="{FF2B5EF4-FFF2-40B4-BE49-F238E27FC236}">
                  <a16:creationId xmlns:a16="http://schemas.microsoft.com/office/drawing/2014/main" id="{E091305A-AC1B-45F0-B410-75D1A1D55D04}"/>
                </a:ext>
              </a:extLst>
            </p:cNvPr>
            <p:cNvSpPr txBox="1">
              <a:spLocks noChangeArrowheads="1"/>
            </p:cNvSpPr>
            <p:nvPr/>
          </p:nvSpPr>
          <p:spPr bwMode="auto">
            <a:xfrm>
              <a:off x="1557" y="1456"/>
              <a:ext cx="96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Meet New People</a:t>
              </a:r>
            </a:p>
          </p:txBody>
        </p:sp>
        <p:sp>
          <p:nvSpPr>
            <p:cNvPr id="15" name="Text Box 40">
              <a:extLst>
                <a:ext uri="{FF2B5EF4-FFF2-40B4-BE49-F238E27FC236}">
                  <a16:creationId xmlns:a16="http://schemas.microsoft.com/office/drawing/2014/main" id="{5C0E3900-E35B-4666-9642-544FF224E605}"/>
                </a:ext>
              </a:extLst>
            </p:cNvPr>
            <p:cNvSpPr txBox="1">
              <a:spLocks noChangeArrowheads="1"/>
            </p:cNvSpPr>
            <p:nvPr/>
          </p:nvSpPr>
          <p:spPr bwMode="auto">
            <a:xfrm>
              <a:off x="1753" y="1288"/>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Bef>
                  <a:spcPct val="50000"/>
                </a:spcBef>
              </a:pPr>
              <a:r>
                <a:rPr lang="en-US" altLang="en-US" sz="1400" dirty="0">
                  <a:solidFill>
                    <a:schemeClr val="tx1">
                      <a:lumMod val="65000"/>
                      <a:lumOff val="35000"/>
                    </a:schemeClr>
                  </a:solidFill>
                  <a:latin typeface="+mn-lt"/>
                </a:rPr>
                <a:t>Try New Things</a:t>
              </a:r>
            </a:p>
          </p:txBody>
        </p:sp>
        <p:sp>
          <p:nvSpPr>
            <p:cNvPr id="16" name="Text Box 41">
              <a:extLst>
                <a:ext uri="{FF2B5EF4-FFF2-40B4-BE49-F238E27FC236}">
                  <a16:creationId xmlns:a16="http://schemas.microsoft.com/office/drawing/2014/main" id="{9D0B3EEF-12E4-4EF7-9CA7-94C047AE5EE0}"/>
                </a:ext>
              </a:extLst>
            </p:cNvPr>
            <p:cNvSpPr txBox="1">
              <a:spLocks noChangeArrowheads="1"/>
            </p:cNvSpPr>
            <p:nvPr/>
          </p:nvSpPr>
          <p:spPr bwMode="auto">
            <a:xfrm>
              <a:off x="1757" y="1089"/>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Bef>
                  <a:spcPct val="50000"/>
                </a:spcBef>
              </a:pPr>
              <a:r>
                <a:rPr lang="en-US" altLang="en-US" sz="1400" dirty="0">
                  <a:solidFill>
                    <a:schemeClr val="tx1">
                      <a:lumMod val="65000"/>
                      <a:lumOff val="35000"/>
                    </a:schemeClr>
                  </a:solidFill>
                  <a:latin typeface="+mn-lt"/>
                </a:rPr>
                <a:t>Surprises</a:t>
              </a:r>
            </a:p>
          </p:txBody>
        </p:sp>
        <p:sp>
          <p:nvSpPr>
            <p:cNvPr id="17" name="Text Box 42">
              <a:extLst>
                <a:ext uri="{FF2B5EF4-FFF2-40B4-BE49-F238E27FC236}">
                  <a16:creationId xmlns:a16="http://schemas.microsoft.com/office/drawing/2014/main" id="{40BB46CF-D44C-4A47-B377-6C65C9C02056}"/>
                </a:ext>
              </a:extLst>
            </p:cNvPr>
            <p:cNvSpPr txBox="1">
              <a:spLocks noChangeArrowheads="1"/>
            </p:cNvSpPr>
            <p:nvPr/>
          </p:nvSpPr>
          <p:spPr bwMode="auto">
            <a:xfrm>
              <a:off x="3036" y="1079"/>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Sadness</a:t>
              </a:r>
            </a:p>
          </p:txBody>
        </p:sp>
        <p:sp>
          <p:nvSpPr>
            <p:cNvPr id="18" name="Text Box 43">
              <a:extLst>
                <a:ext uri="{FF2B5EF4-FFF2-40B4-BE49-F238E27FC236}">
                  <a16:creationId xmlns:a16="http://schemas.microsoft.com/office/drawing/2014/main" id="{22AB32CB-8F03-48EB-A8E3-2452F937C73A}"/>
                </a:ext>
              </a:extLst>
            </p:cNvPr>
            <p:cNvSpPr txBox="1">
              <a:spLocks noChangeArrowheads="1"/>
            </p:cNvSpPr>
            <p:nvPr/>
          </p:nvSpPr>
          <p:spPr bwMode="auto">
            <a:xfrm>
              <a:off x="3107" y="1271"/>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Homesickness</a:t>
              </a:r>
            </a:p>
          </p:txBody>
        </p:sp>
        <p:sp>
          <p:nvSpPr>
            <p:cNvPr id="19" name="Text Box 44">
              <a:extLst>
                <a:ext uri="{FF2B5EF4-FFF2-40B4-BE49-F238E27FC236}">
                  <a16:creationId xmlns:a16="http://schemas.microsoft.com/office/drawing/2014/main" id="{4194827F-A668-46B9-AAC5-18A8832791D0}"/>
                </a:ext>
              </a:extLst>
            </p:cNvPr>
            <p:cNvSpPr txBox="1">
              <a:spLocks noChangeArrowheads="1"/>
            </p:cNvSpPr>
            <p:nvPr/>
          </p:nvSpPr>
          <p:spPr bwMode="auto">
            <a:xfrm>
              <a:off x="3203" y="1456"/>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I Miss Everyone</a:t>
              </a:r>
            </a:p>
          </p:txBody>
        </p:sp>
        <p:sp>
          <p:nvSpPr>
            <p:cNvPr id="20" name="Text Box 45">
              <a:extLst>
                <a:ext uri="{FF2B5EF4-FFF2-40B4-BE49-F238E27FC236}">
                  <a16:creationId xmlns:a16="http://schemas.microsoft.com/office/drawing/2014/main" id="{0958E672-58A9-4379-A493-92212FE81A18}"/>
                </a:ext>
              </a:extLst>
            </p:cNvPr>
            <p:cNvSpPr txBox="1">
              <a:spLocks noChangeArrowheads="1"/>
            </p:cNvSpPr>
            <p:nvPr/>
          </p:nvSpPr>
          <p:spPr bwMode="auto">
            <a:xfrm>
              <a:off x="3294" y="1616"/>
              <a:ext cx="1174"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Insecurity</a:t>
              </a:r>
            </a:p>
            <a:p>
              <a:pPr eaLnBrk="1" hangingPunct="1">
                <a:spcBef>
                  <a:spcPct val="50000"/>
                </a:spcBef>
              </a:pPr>
              <a:r>
                <a:rPr lang="en-US" altLang="en-US" sz="1400" dirty="0">
                  <a:solidFill>
                    <a:schemeClr val="tx1">
                      <a:lumMod val="65000"/>
                      <a:lumOff val="35000"/>
                    </a:schemeClr>
                  </a:solidFill>
                  <a:latin typeface="+mn-lt"/>
                </a:rPr>
                <a:t>“They’re Wrong!”</a:t>
              </a:r>
            </a:p>
          </p:txBody>
        </p:sp>
        <p:sp>
          <p:nvSpPr>
            <p:cNvPr id="21" name="Text Box 46">
              <a:extLst>
                <a:ext uri="{FF2B5EF4-FFF2-40B4-BE49-F238E27FC236}">
                  <a16:creationId xmlns:a16="http://schemas.microsoft.com/office/drawing/2014/main" id="{A04AB265-2F13-4720-86D4-E498D866A0F0}"/>
                </a:ext>
              </a:extLst>
            </p:cNvPr>
            <p:cNvSpPr txBox="1">
              <a:spLocks noChangeArrowheads="1"/>
            </p:cNvSpPr>
            <p:nvPr/>
          </p:nvSpPr>
          <p:spPr bwMode="auto">
            <a:xfrm>
              <a:off x="3475" y="2013"/>
              <a:ext cx="55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Stress</a:t>
              </a:r>
            </a:p>
          </p:txBody>
        </p:sp>
        <p:sp>
          <p:nvSpPr>
            <p:cNvPr id="22" name="Text Box 47">
              <a:extLst>
                <a:ext uri="{FF2B5EF4-FFF2-40B4-BE49-F238E27FC236}">
                  <a16:creationId xmlns:a16="http://schemas.microsoft.com/office/drawing/2014/main" id="{1FAF868B-7B71-459D-8C78-833E41F5EE71}"/>
                </a:ext>
              </a:extLst>
            </p:cNvPr>
            <p:cNvSpPr txBox="1">
              <a:spLocks noChangeArrowheads="1"/>
            </p:cNvSpPr>
            <p:nvPr/>
          </p:nvSpPr>
          <p:spPr bwMode="auto">
            <a:xfrm>
              <a:off x="4032" y="2516"/>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Pause, Rest</a:t>
              </a:r>
            </a:p>
          </p:txBody>
        </p:sp>
        <p:sp>
          <p:nvSpPr>
            <p:cNvPr id="23" name="Text Box 48">
              <a:extLst>
                <a:ext uri="{FF2B5EF4-FFF2-40B4-BE49-F238E27FC236}">
                  <a16:creationId xmlns:a16="http://schemas.microsoft.com/office/drawing/2014/main" id="{2733B882-1676-44ED-B568-36ABE502F99A}"/>
                </a:ext>
              </a:extLst>
            </p:cNvPr>
            <p:cNvSpPr txBox="1">
              <a:spLocks noChangeArrowheads="1"/>
            </p:cNvSpPr>
            <p:nvPr/>
          </p:nvSpPr>
          <p:spPr bwMode="auto">
            <a:xfrm>
              <a:off x="4114" y="2324"/>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Keep Learning</a:t>
              </a:r>
            </a:p>
          </p:txBody>
        </p:sp>
        <p:sp>
          <p:nvSpPr>
            <p:cNvPr id="24" name="Text Box 49">
              <a:extLst>
                <a:ext uri="{FF2B5EF4-FFF2-40B4-BE49-F238E27FC236}">
                  <a16:creationId xmlns:a16="http://schemas.microsoft.com/office/drawing/2014/main" id="{59EEAB6C-5677-412F-BD81-7585BBC59927}"/>
                </a:ext>
              </a:extLst>
            </p:cNvPr>
            <p:cNvSpPr txBox="1">
              <a:spLocks noChangeArrowheads="1"/>
            </p:cNvSpPr>
            <p:nvPr/>
          </p:nvSpPr>
          <p:spPr bwMode="auto">
            <a:xfrm>
              <a:off x="4254" y="2124"/>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Positive</a:t>
              </a:r>
            </a:p>
          </p:txBody>
        </p:sp>
        <p:sp>
          <p:nvSpPr>
            <p:cNvPr id="25" name="Text Box 50">
              <a:extLst>
                <a:ext uri="{FF2B5EF4-FFF2-40B4-BE49-F238E27FC236}">
                  <a16:creationId xmlns:a16="http://schemas.microsoft.com/office/drawing/2014/main" id="{15DD6540-BFA5-4D5B-99DA-02D2BD1A35C5}"/>
                </a:ext>
              </a:extLst>
            </p:cNvPr>
            <p:cNvSpPr txBox="1">
              <a:spLocks noChangeArrowheads="1"/>
            </p:cNvSpPr>
            <p:nvPr/>
          </p:nvSpPr>
          <p:spPr bwMode="auto">
            <a:xfrm>
              <a:off x="4341" y="1931"/>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Strength</a:t>
              </a:r>
            </a:p>
          </p:txBody>
        </p:sp>
        <p:sp>
          <p:nvSpPr>
            <p:cNvPr id="26" name="Text Box 51">
              <a:extLst>
                <a:ext uri="{FF2B5EF4-FFF2-40B4-BE49-F238E27FC236}">
                  <a16:creationId xmlns:a16="http://schemas.microsoft.com/office/drawing/2014/main" id="{40B36C4C-9FE8-40B2-AE71-BA6251240E0B}"/>
                </a:ext>
              </a:extLst>
            </p:cNvPr>
            <p:cNvSpPr txBox="1">
              <a:spLocks noChangeArrowheads="1"/>
            </p:cNvSpPr>
            <p:nvPr/>
          </p:nvSpPr>
          <p:spPr bwMode="auto">
            <a:xfrm>
              <a:off x="4505" y="1759"/>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Proud</a:t>
              </a:r>
            </a:p>
          </p:txBody>
        </p:sp>
        <p:sp>
          <p:nvSpPr>
            <p:cNvPr id="27" name="Text Box 52">
              <a:extLst>
                <a:ext uri="{FF2B5EF4-FFF2-40B4-BE49-F238E27FC236}">
                  <a16:creationId xmlns:a16="http://schemas.microsoft.com/office/drawing/2014/main" id="{9F7A2A29-4AC6-4297-A3E7-1EB73C9A0407}"/>
                </a:ext>
              </a:extLst>
            </p:cNvPr>
            <p:cNvSpPr txBox="1">
              <a:spLocks noChangeArrowheads="1"/>
            </p:cNvSpPr>
            <p:nvPr/>
          </p:nvSpPr>
          <p:spPr bwMode="auto">
            <a:xfrm>
              <a:off x="4587" y="1572"/>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Happy</a:t>
              </a:r>
            </a:p>
          </p:txBody>
        </p:sp>
        <p:sp>
          <p:nvSpPr>
            <p:cNvPr id="28" name="Text Box 53">
              <a:extLst>
                <a:ext uri="{FF2B5EF4-FFF2-40B4-BE49-F238E27FC236}">
                  <a16:creationId xmlns:a16="http://schemas.microsoft.com/office/drawing/2014/main" id="{4EB249B3-9E9D-4FF3-BA08-20D4E02D45B1}"/>
                </a:ext>
              </a:extLst>
            </p:cNvPr>
            <p:cNvSpPr txBox="1">
              <a:spLocks noChangeArrowheads="1"/>
            </p:cNvSpPr>
            <p:nvPr/>
          </p:nvSpPr>
          <p:spPr bwMode="auto">
            <a:xfrm>
              <a:off x="4670" y="1415"/>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Participate</a:t>
              </a:r>
            </a:p>
          </p:txBody>
        </p:sp>
        <p:sp>
          <p:nvSpPr>
            <p:cNvPr id="29" name="Text Box 54">
              <a:extLst>
                <a:ext uri="{FF2B5EF4-FFF2-40B4-BE49-F238E27FC236}">
                  <a16:creationId xmlns:a16="http://schemas.microsoft.com/office/drawing/2014/main" id="{E76B9616-339C-46D5-B379-2755B057A287}"/>
                </a:ext>
              </a:extLst>
            </p:cNvPr>
            <p:cNvSpPr txBox="1">
              <a:spLocks noChangeArrowheads="1"/>
            </p:cNvSpPr>
            <p:nvPr/>
          </p:nvSpPr>
          <p:spPr bwMode="auto">
            <a:xfrm>
              <a:off x="4782" y="1267"/>
              <a:ext cx="86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400" dirty="0">
                  <a:solidFill>
                    <a:schemeClr val="tx1">
                      <a:lumMod val="65000"/>
                      <a:lumOff val="35000"/>
                    </a:schemeClr>
                  </a:solidFill>
                  <a:latin typeface="+mn-lt"/>
                </a:rPr>
                <a:t>Understanding</a:t>
              </a:r>
            </a:p>
          </p:txBody>
        </p:sp>
        <p:sp>
          <p:nvSpPr>
            <p:cNvPr id="30" name="Line 55">
              <a:extLst>
                <a:ext uri="{FF2B5EF4-FFF2-40B4-BE49-F238E27FC236}">
                  <a16:creationId xmlns:a16="http://schemas.microsoft.com/office/drawing/2014/main" id="{D5D152E1-CD60-4B80-A2A0-8394F99F7DE5}"/>
                </a:ext>
              </a:extLst>
            </p:cNvPr>
            <p:cNvSpPr>
              <a:spLocks noChangeShapeType="1"/>
            </p:cNvSpPr>
            <p:nvPr/>
          </p:nvSpPr>
          <p:spPr bwMode="auto">
            <a:xfrm>
              <a:off x="933" y="1134"/>
              <a:ext cx="847" cy="1818"/>
            </a:xfrm>
            <a:prstGeom prst="line">
              <a:avLst/>
            </a:prstGeom>
            <a:noFill/>
            <a:ln w="2032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58">
              <a:extLst>
                <a:ext uri="{FF2B5EF4-FFF2-40B4-BE49-F238E27FC236}">
                  <a16:creationId xmlns:a16="http://schemas.microsoft.com/office/drawing/2014/main" id="{E943358A-AE62-4B90-92FA-0F7BBDAD5C1B}"/>
                </a:ext>
              </a:extLst>
            </p:cNvPr>
            <p:cNvSpPr>
              <a:spLocks noChangeShapeType="1"/>
            </p:cNvSpPr>
            <p:nvPr/>
          </p:nvSpPr>
          <p:spPr bwMode="auto">
            <a:xfrm flipV="1">
              <a:off x="1760" y="1140"/>
              <a:ext cx="1112" cy="1777"/>
            </a:xfrm>
            <a:prstGeom prst="line">
              <a:avLst/>
            </a:prstGeom>
            <a:noFill/>
            <a:ln w="2032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Text Box 60">
              <a:extLst>
                <a:ext uri="{FF2B5EF4-FFF2-40B4-BE49-F238E27FC236}">
                  <a16:creationId xmlns:a16="http://schemas.microsoft.com/office/drawing/2014/main" id="{53875D2C-C5FC-42EE-B021-E78ECBD56018}"/>
                </a:ext>
              </a:extLst>
            </p:cNvPr>
            <p:cNvSpPr txBox="1">
              <a:spLocks noChangeArrowheads="1"/>
            </p:cNvSpPr>
            <p:nvPr/>
          </p:nvSpPr>
          <p:spPr bwMode="auto">
            <a:xfrm>
              <a:off x="1291" y="3761"/>
              <a:ext cx="81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600" b="1" dirty="0">
                  <a:solidFill>
                    <a:srgbClr val="F69B29"/>
                  </a:solidFill>
                  <a:latin typeface="+mn-lt"/>
                </a:rPr>
                <a:t>DEPART</a:t>
              </a:r>
            </a:p>
          </p:txBody>
        </p:sp>
        <p:sp>
          <p:nvSpPr>
            <p:cNvPr id="35" name="Text Box 62">
              <a:extLst>
                <a:ext uri="{FF2B5EF4-FFF2-40B4-BE49-F238E27FC236}">
                  <a16:creationId xmlns:a16="http://schemas.microsoft.com/office/drawing/2014/main" id="{39D97B56-000D-43CA-8FB2-946E93AE7156}"/>
                </a:ext>
              </a:extLst>
            </p:cNvPr>
            <p:cNvSpPr txBox="1">
              <a:spLocks noChangeArrowheads="1"/>
            </p:cNvSpPr>
            <p:nvPr/>
          </p:nvSpPr>
          <p:spPr bwMode="auto">
            <a:xfrm>
              <a:off x="177" y="1274"/>
              <a:ext cx="7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Bef>
                  <a:spcPct val="50000"/>
                </a:spcBef>
              </a:pPr>
              <a:r>
                <a:rPr lang="en-US" altLang="en-US" sz="1400" dirty="0">
                  <a:solidFill>
                    <a:schemeClr val="tx1">
                      <a:lumMod val="65000"/>
                      <a:lumOff val="35000"/>
                    </a:schemeClr>
                  </a:solidFill>
                  <a:latin typeface="+mn-lt"/>
                </a:rPr>
                <a:t>Lots to Do</a:t>
              </a:r>
            </a:p>
          </p:txBody>
        </p:sp>
        <p:sp>
          <p:nvSpPr>
            <p:cNvPr id="38" name="Text Box 66">
              <a:extLst>
                <a:ext uri="{FF2B5EF4-FFF2-40B4-BE49-F238E27FC236}">
                  <a16:creationId xmlns:a16="http://schemas.microsoft.com/office/drawing/2014/main" id="{9CD69392-4E3A-4685-9A73-FF4E060D75B3}"/>
                </a:ext>
              </a:extLst>
            </p:cNvPr>
            <p:cNvSpPr txBox="1">
              <a:spLocks noChangeArrowheads="1"/>
            </p:cNvSpPr>
            <p:nvPr/>
          </p:nvSpPr>
          <p:spPr bwMode="auto">
            <a:xfrm>
              <a:off x="335" y="866"/>
              <a:ext cx="124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solidFill>
                    <a:srgbClr val="F69B29"/>
                  </a:solidFill>
                  <a:latin typeface="+mn-lt"/>
                </a:rPr>
                <a:t>HOME SWEET HOME</a:t>
              </a:r>
            </a:p>
          </p:txBody>
        </p:sp>
        <p:sp>
          <p:nvSpPr>
            <p:cNvPr id="47" name="Text Box 68">
              <a:extLst>
                <a:ext uri="{FF2B5EF4-FFF2-40B4-BE49-F238E27FC236}">
                  <a16:creationId xmlns:a16="http://schemas.microsoft.com/office/drawing/2014/main" id="{68D6D3D9-57FD-4B32-AD71-11FEA0911FCF}"/>
                </a:ext>
              </a:extLst>
            </p:cNvPr>
            <p:cNvSpPr txBox="1">
              <a:spLocks noChangeArrowheads="1"/>
            </p:cNvSpPr>
            <p:nvPr/>
          </p:nvSpPr>
          <p:spPr bwMode="auto">
            <a:xfrm>
              <a:off x="3408" y="3736"/>
              <a:ext cx="139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1600" b="1" dirty="0">
                  <a:solidFill>
                    <a:srgbClr val="F69B29"/>
                  </a:solidFill>
                  <a:latin typeface="+mn-lt"/>
                </a:rPr>
                <a:t>CULTURE SHOCK</a:t>
              </a:r>
            </a:p>
          </p:txBody>
        </p:sp>
        <p:sp>
          <p:nvSpPr>
            <p:cNvPr id="43" name="Text Box 73">
              <a:extLst>
                <a:ext uri="{FF2B5EF4-FFF2-40B4-BE49-F238E27FC236}">
                  <a16:creationId xmlns:a16="http://schemas.microsoft.com/office/drawing/2014/main" id="{6D857F69-AFD1-4CDF-A601-C0BDAA572F09}"/>
                </a:ext>
              </a:extLst>
            </p:cNvPr>
            <p:cNvSpPr txBox="1">
              <a:spLocks noChangeArrowheads="1"/>
            </p:cNvSpPr>
            <p:nvPr/>
          </p:nvSpPr>
          <p:spPr bwMode="auto">
            <a:xfrm>
              <a:off x="2415" y="878"/>
              <a:ext cx="97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solidFill>
                    <a:srgbClr val="F69B29"/>
                  </a:solidFill>
                  <a:latin typeface="+mn-lt"/>
                </a:rPr>
                <a:t>HONEYMOON</a:t>
              </a:r>
            </a:p>
          </p:txBody>
        </p:sp>
        <p:sp>
          <p:nvSpPr>
            <p:cNvPr id="44" name="Text Box 74">
              <a:extLst>
                <a:ext uri="{FF2B5EF4-FFF2-40B4-BE49-F238E27FC236}">
                  <a16:creationId xmlns:a16="http://schemas.microsoft.com/office/drawing/2014/main" id="{7AF223C8-4A4D-438B-B71F-64B69E0B99DD}"/>
                </a:ext>
              </a:extLst>
            </p:cNvPr>
            <p:cNvSpPr txBox="1">
              <a:spLocks noChangeArrowheads="1"/>
            </p:cNvSpPr>
            <p:nvPr/>
          </p:nvSpPr>
          <p:spPr bwMode="auto">
            <a:xfrm>
              <a:off x="4420" y="843"/>
              <a:ext cx="102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solidFill>
                    <a:srgbClr val="F69B29"/>
                  </a:solidFill>
                  <a:latin typeface="+mn-lt"/>
                </a:rPr>
                <a:t>ADAPTATION</a:t>
              </a:r>
            </a:p>
          </p:txBody>
        </p:sp>
      </p:grpSp>
      <p:cxnSp>
        <p:nvCxnSpPr>
          <p:cNvPr id="52" name="Straight Connector 51">
            <a:extLst>
              <a:ext uri="{FF2B5EF4-FFF2-40B4-BE49-F238E27FC236}">
                <a16:creationId xmlns:a16="http://schemas.microsoft.com/office/drawing/2014/main" id="{7BF402E5-E6D1-4074-BD37-B131CEEEB228}"/>
              </a:ext>
            </a:extLst>
          </p:cNvPr>
          <p:cNvCxnSpPr>
            <a:cxnSpLocks/>
          </p:cNvCxnSpPr>
          <p:nvPr/>
        </p:nvCxnSpPr>
        <p:spPr>
          <a:xfrm flipH="1">
            <a:off x="0" y="2845094"/>
            <a:ext cx="1570035" cy="0"/>
          </a:xfrm>
          <a:prstGeom prst="line">
            <a:avLst/>
          </a:prstGeom>
          <a:ln w="203200">
            <a:solidFill>
              <a:srgbClr val="00B0F0"/>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270925F8-2A6B-4134-8480-61439196CA8B}"/>
              </a:ext>
            </a:extLst>
          </p:cNvPr>
          <p:cNvSpPr/>
          <p:nvPr/>
        </p:nvSpPr>
        <p:spPr>
          <a:xfrm>
            <a:off x="793750" y="1171901"/>
            <a:ext cx="1255767" cy="12192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E6E696C9-EDB1-492B-BACA-6CC6CEF42E43}"/>
              </a:ext>
            </a:extLst>
          </p:cNvPr>
          <p:cNvCxnSpPr>
            <a:cxnSpLocks/>
          </p:cNvCxnSpPr>
          <p:nvPr/>
        </p:nvCxnSpPr>
        <p:spPr>
          <a:xfrm flipH="1">
            <a:off x="7577358" y="2745246"/>
            <a:ext cx="1570035" cy="0"/>
          </a:xfrm>
          <a:prstGeom prst="line">
            <a:avLst/>
          </a:prstGeom>
          <a:ln w="203200">
            <a:solidFill>
              <a:srgbClr val="00B0F0"/>
            </a:solidFill>
          </a:ln>
        </p:spPr>
        <p:style>
          <a:lnRef idx="1">
            <a:schemeClr val="accent1"/>
          </a:lnRef>
          <a:fillRef idx="0">
            <a:schemeClr val="accent1"/>
          </a:fillRef>
          <a:effectRef idx="0">
            <a:schemeClr val="accent1"/>
          </a:effectRef>
          <a:fontRef idx="minor">
            <a:schemeClr val="tx1"/>
          </a:fontRef>
        </p:style>
      </p:cxnSp>
      <p:sp>
        <p:nvSpPr>
          <p:cNvPr id="60" name="Line 55">
            <a:extLst>
              <a:ext uri="{FF2B5EF4-FFF2-40B4-BE49-F238E27FC236}">
                <a16:creationId xmlns:a16="http://schemas.microsoft.com/office/drawing/2014/main" id="{EA94219F-8615-4225-82DB-EB847F191063}"/>
              </a:ext>
            </a:extLst>
          </p:cNvPr>
          <p:cNvSpPr>
            <a:spLocks noChangeShapeType="1"/>
          </p:cNvSpPr>
          <p:nvPr/>
        </p:nvSpPr>
        <p:spPr bwMode="auto">
          <a:xfrm>
            <a:off x="4543803" y="2724319"/>
            <a:ext cx="1392959" cy="2807571"/>
          </a:xfrm>
          <a:prstGeom prst="line">
            <a:avLst/>
          </a:prstGeom>
          <a:noFill/>
          <a:ln w="2032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3" name="Line 58">
            <a:extLst>
              <a:ext uri="{FF2B5EF4-FFF2-40B4-BE49-F238E27FC236}">
                <a16:creationId xmlns:a16="http://schemas.microsoft.com/office/drawing/2014/main" id="{6470E70D-9EAE-46CB-AC96-3224245CE449}"/>
              </a:ext>
            </a:extLst>
          </p:cNvPr>
          <p:cNvSpPr>
            <a:spLocks noChangeShapeType="1"/>
          </p:cNvSpPr>
          <p:nvPr/>
        </p:nvSpPr>
        <p:spPr bwMode="auto">
          <a:xfrm flipV="1">
            <a:off x="5889243" y="2702579"/>
            <a:ext cx="1774826" cy="2879727"/>
          </a:xfrm>
          <a:prstGeom prst="line">
            <a:avLst/>
          </a:prstGeom>
          <a:noFill/>
          <a:ln w="2032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5" name="Graphic 64" descr="House">
            <a:extLst>
              <a:ext uri="{FF2B5EF4-FFF2-40B4-BE49-F238E27FC236}">
                <a16:creationId xmlns:a16="http://schemas.microsoft.com/office/drawing/2014/main" id="{599FF6BB-877B-430E-AB97-1FF52F8DEEB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9576" y="1298882"/>
            <a:ext cx="914400" cy="914400"/>
          </a:xfrm>
          <a:prstGeom prst="rect">
            <a:avLst/>
          </a:prstGeom>
        </p:spPr>
      </p:pic>
      <p:sp>
        <p:nvSpPr>
          <p:cNvPr id="66" name="Text Box 66">
            <a:extLst>
              <a:ext uri="{FF2B5EF4-FFF2-40B4-BE49-F238E27FC236}">
                <a16:creationId xmlns:a16="http://schemas.microsoft.com/office/drawing/2014/main" id="{EF6B7EF3-A52C-4E8C-977A-6139516D5231}"/>
              </a:ext>
            </a:extLst>
          </p:cNvPr>
          <p:cNvSpPr txBox="1">
            <a:spLocks noChangeArrowheads="1"/>
          </p:cNvSpPr>
          <p:nvPr/>
        </p:nvSpPr>
        <p:spPr bwMode="auto">
          <a:xfrm>
            <a:off x="1429127" y="6527649"/>
            <a:ext cx="1982789"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solidFill>
                  <a:srgbClr val="F69B29"/>
                </a:solidFill>
                <a:latin typeface="+mn-lt"/>
              </a:rPr>
              <a:t>DEPART</a:t>
            </a:r>
          </a:p>
        </p:txBody>
      </p:sp>
      <p:sp>
        <p:nvSpPr>
          <p:cNvPr id="67" name="Oval 66">
            <a:extLst>
              <a:ext uri="{FF2B5EF4-FFF2-40B4-BE49-F238E27FC236}">
                <a16:creationId xmlns:a16="http://schemas.microsoft.com/office/drawing/2014/main" id="{7DBBEE07-9BE2-4B8D-B472-11D8EF502926}"/>
              </a:ext>
            </a:extLst>
          </p:cNvPr>
          <p:cNvSpPr/>
          <p:nvPr/>
        </p:nvSpPr>
        <p:spPr>
          <a:xfrm>
            <a:off x="1222317" y="5290020"/>
            <a:ext cx="1255767" cy="12192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Airplane">
            <a:extLst>
              <a:ext uri="{FF2B5EF4-FFF2-40B4-BE49-F238E27FC236}">
                <a16:creationId xmlns:a16="http://schemas.microsoft.com/office/drawing/2014/main" id="{8174EBF8-DFDE-423F-8B4A-3B128FEDAE5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00991" y="5415133"/>
            <a:ext cx="914400" cy="914400"/>
          </a:xfrm>
          <a:prstGeom prst="rect">
            <a:avLst/>
          </a:prstGeom>
        </p:spPr>
      </p:pic>
      <p:sp>
        <p:nvSpPr>
          <p:cNvPr id="70" name="Oval 69">
            <a:extLst>
              <a:ext uri="{FF2B5EF4-FFF2-40B4-BE49-F238E27FC236}">
                <a16:creationId xmlns:a16="http://schemas.microsoft.com/office/drawing/2014/main" id="{57ECFFED-0E6F-483D-A905-2C639EEACDEE}"/>
              </a:ext>
            </a:extLst>
          </p:cNvPr>
          <p:cNvSpPr/>
          <p:nvPr/>
        </p:nvSpPr>
        <p:spPr>
          <a:xfrm>
            <a:off x="3856803" y="1178012"/>
            <a:ext cx="1255767" cy="12192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descr="Tropical scene">
            <a:extLst>
              <a:ext uri="{FF2B5EF4-FFF2-40B4-BE49-F238E27FC236}">
                <a16:creationId xmlns:a16="http://schemas.microsoft.com/office/drawing/2014/main" id="{238BDFD7-8D36-4A79-A3BC-38F89C51DBD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16755" y="1301699"/>
            <a:ext cx="914400" cy="914400"/>
          </a:xfrm>
          <a:prstGeom prst="rect">
            <a:avLst/>
          </a:prstGeom>
        </p:spPr>
      </p:pic>
      <p:sp>
        <p:nvSpPr>
          <p:cNvPr id="73" name="Text Box 66">
            <a:extLst>
              <a:ext uri="{FF2B5EF4-FFF2-40B4-BE49-F238E27FC236}">
                <a16:creationId xmlns:a16="http://schemas.microsoft.com/office/drawing/2014/main" id="{857EFB56-37EC-4600-BA54-9B1C5F892016}"/>
              </a:ext>
            </a:extLst>
          </p:cNvPr>
          <p:cNvSpPr txBox="1">
            <a:spLocks noChangeArrowheads="1"/>
          </p:cNvSpPr>
          <p:nvPr/>
        </p:nvSpPr>
        <p:spPr bwMode="auto">
          <a:xfrm>
            <a:off x="6112692" y="6527649"/>
            <a:ext cx="1982789"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solidFill>
                  <a:srgbClr val="F69B29"/>
                </a:solidFill>
                <a:latin typeface="+mn-lt"/>
              </a:rPr>
              <a:t>CULTURE SHOCK</a:t>
            </a:r>
          </a:p>
        </p:txBody>
      </p:sp>
      <p:sp>
        <p:nvSpPr>
          <p:cNvPr id="74" name="Oval 73">
            <a:extLst>
              <a:ext uri="{FF2B5EF4-FFF2-40B4-BE49-F238E27FC236}">
                <a16:creationId xmlns:a16="http://schemas.microsoft.com/office/drawing/2014/main" id="{953E43B3-1359-497E-9C7D-5F48D4B40C60}"/>
              </a:ext>
            </a:extLst>
          </p:cNvPr>
          <p:cNvSpPr/>
          <p:nvPr/>
        </p:nvSpPr>
        <p:spPr>
          <a:xfrm>
            <a:off x="7010398" y="1140283"/>
            <a:ext cx="1255767" cy="12192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96BE584-7B07-4D5D-B274-9A5EF5F7AD3F}"/>
              </a:ext>
            </a:extLst>
          </p:cNvPr>
          <p:cNvSpPr/>
          <p:nvPr/>
        </p:nvSpPr>
        <p:spPr>
          <a:xfrm>
            <a:off x="6278011" y="5294236"/>
            <a:ext cx="1255767" cy="121920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78" descr="High voltage">
            <a:extLst>
              <a:ext uri="{FF2B5EF4-FFF2-40B4-BE49-F238E27FC236}">
                <a16:creationId xmlns:a16="http://schemas.microsoft.com/office/drawing/2014/main" id="{93EA0E0D-9F2F-4359-A907-B92924073B2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44645" y="5384854"/>
            <a:ext cx="914400" cy="914400"/>
          </a:xfrm>
          <a:prstGeom prst="rect">
            <a:avLst/>
          </a:prstGeom>
        </p:spPr>
      </p:pic>
      <p:sp>
        <p:nvSpPr>
          <p:cNvPr id="82" name="Oval 81">
            <a:extLst>
              <a:ext uri="{FF2B5EF4-FFF2-40B4-BE49-F238E27FC236}">
                <a16:creationId xmlns:a16="http://schemas.microsoft.com/office/drawing/2014/main" id="{322BFF79-5F90-40B5-B8D7-26B62E3A232A}"/>
              </a:ext>
            </a:extLst>
          </p:cNvPr>
          <p:cNvSpPr/>
          <p:nvPr/>
        </p:nvSpPr>
        <p:spPr>
          <a:xfrm>
            <a:off x="2569088" y="5264536"/>
            <a:ext cx="481997" cy="48873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0405B2F6-A090-477A-AF72-E79AE796AC37}"/>
              </a:ext>
            </a:extLst>
          </p:cNvPr>
          <p:cNvSpPr/>
          <p:nvPr/>
        </p:nvSpPr>
        <p:spPr>
          <a:xfrm>
            <a:off x="5706049" y="5194531"/>
            <a:ext cx="481997" cy="48873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40ED0521-232D-4B5C-880F-F6FDDC33DB20}"/>
              </a:ext>
            </a:extLst>
          </p:cNvPr>
          <p:cNvSpPr/>
          <p:nvPr/>
        </p:nvSpPr>
        <p:spPr>
          <a:xfrm>
            <a:off x="4313539" y="2666891"/>
            <a:ext cx="481997" cy="48873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Graphic 87" descr="Earth globe: Africa and Europe">
            <a:extLst>
              <a:ext uri="{FF2B5EF4-FFF2-40B4-BE49-F238E27FC236}">
                <a16:creationId xmlns:a16="http://schemas.microsoft.com/office/drawing/2014/main" id="{A367FC29-AEAE-4FB0-B65C-96CFDC1E000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128143" y="1219597"/>
            <a:ext cx="1020275" cy="1020275"/>
          </a:xfrm>
          <a:prstGeom prst="rect">
            <a:avLst/>
          </a:prstGeom>
        </p:spPr>
      </p:pic>
      <p:sp>
        <p:nvSpPr>
          <p:cNvPr id="89" name="Oval 88">
            <a:extLst>
              <a:ext uri="{FF2B5EF4-FFF2-40B4-BE49-F238E27FC236}">
                <a16:creationId xmlns:a16="http://schemas.microsoft.com/office/drawing/2014/main" id="{A2560CB8-DEB8-4C94-A877-17E1D9DBFDD3}"/>
              </a:ext>
            </a:extLst>
          </p:cNvPr>
          <p:cNvSpPr/>
          <p:nvPr/>
        </p:nvSpPr>
        <p:spPr>
          <a:xfrm>
            <a:off x="7382397" y="2583329"/>
            <a:ext cx="481997" cy="48873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2DAB01F-F69E-4D6B-A9C9-8108053B88D8}"/>
              </a:ext>
            </a:extLst>
          </p:cNvPr>
          <p:cNvSpPr/>
          <p:nvPr/>
        </p:nvSpPr>
        <p:spPr>
          <a:xfrm>
            <a:off x="1267878" y="2647369"/>
            <a:ext cx="481997" cy="48873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829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FB9DAE-6474-42D8-9B44-9E1D77837E05}"/>
              </a:ext>
            </a:extLst>
          </p:cNvPr>
          <p:cNvSpPr>
            <a:spLocks noGrp="1"/>
          </p:cNvSpPr>
          <p:nvPr>
            <p:ph sz="half" idx="2"/>
          </p:nvPr>
        </p:nvSpPr>
        <p:spPr>
          <a:xfrm>
            <a:off x="4732337" y="1459864"/>
            <a:ext cx="3886200" cy="5210827"/>
          </a:xfrm>
        </p:spPr>
        <p:txBody>
          <a:bodyPr>
            <a:normAutofit fontScale="77500" lnSpcReduction="20000"/>
          </a:bodyPr>
          <a:lstStyle/>
          <a:p>
            <a:pPr marL="0" indent="0">
              <a:buNone/>
              <a:defRPr/>
            </a:pPr>
            <a:r>
              <a:rPr lang="en-US" b="1" dirty="0">
                <a:solidFill>
                  <a:srgbClr val="F69B29"/>
                </a:solidFill>
              </a:rPr>
              <a:t>Immersion</a:t>
            </a:r>
          </a:p>
          <a:p>
            <a:pPr fontAlgn="auto">
              <a:spcAft>
                <a:spcPts val="0"/>
              </a:spcAft>
              <a:defRPr/>
            </a:pPr>
            <a:r>
              <a:rPr lang="en-US" dirty="0"/>
              <a:t>What interests you about your host culture?</a:t>
            </a:r>
          </a:p>
          <a:p>
            <a:pPr fontAlgn="auto">
              <a:spcAft>
                <a:spcPts val="0"/>
              </a:spcAft>
              <a:defRPr/>
            </a:pPr>
            <a:r>
              <a:rPr lang="en-US" dirty="0"/>
              <a:t>What aspect of the host country could you choose to become and “expert” in during your assignment?</a:t>
            </a:r>
          </a:p>
          <a:p>
            <a:pPr marL="0" indent="0">
              <a:buNone/>
              <a:defRPr/>
            </a:pPr>
            <a:r>
              <a:rPr lang="en-US" b="1" dirty="0">
                <a:solidFill>
                  <a:srgbClr val="F69B29"/>
                </a:solidFill>
              </a:rPr>
              <a:t>Getting Out</a:t>
            </a:r>
          </a:p>
          <a:p>
            <a:pPr fontAlgn="auto">
              <a:spcAft>
                <a:spcPts val="0"/>
              </a:spcAft>
              <a:defRPr/>
            </a:pPr>
            <a:r>
              <a:rPr lang="en-US" dirty="0"/>
              <a:t>When you can’t stand it a moment longer, how can you “escape” from the host culture (literally or virtually?)</a:t>
            </a:r>
          </a:p>
          <a:p>
            <a:pPr marL="0" indent="0">
              <a:buNone/>
              <a:defRPr/>
            </a:pPr>
            <a:r>
              <a:rPr lang="en-US" b="1" dirty="0">
                <a:solidFill>
                  <a:srgbClr val="F69B29"/>
                </a:solidFill>
              </a:rPr>
              <a:t>What can stay the same?</a:t>
            </a:r>
          </a:p>
          <a:p>
            <a:pPr fontAlgn="auto">
              <a:spcAft>
                <a:spcPts val="0"/>
              </a:spcAft>
              <a:defRPr/>
            </a:pPr>
            <a:r>
              <a:rPr lang="en-US" dirty="0"/>
              <a:t>Household items</a:t>
            </a:r>
          </a:p>
          <a:p>
            <a:pPr fontAlgn="auto">
              <a:spcAft>
                <a:spcPts val="0"/>
              </a:spcAft>
              <a:defRPr/>
            </a:pPr>
            <a:r>
              <a:rPr lang="en-US" dirty="0"/>
              <a:t>Friends you communicate with</a:t>
            </a:r>
          </a:p>
          <a:p>
            <a:pPr fontAlgn="auto">
              <a:spcAft>
                <a:spcPts val="0"/>
              </a:spcAft>
              <a:defRPr/>
            </a:pPr>
            <a:r>
              <a:rPr lang="en-US" dirty="0"/>
              <a:t>Special foods, etc.</a:t>
            </a:r>
          </a:p>
          <a:p>
            <a:pPr marL="0" indent="0">
              <a:buNone/>
              <a:defRPr/>
            </a:pPr>
            <a:r>
              <a:rPr lang="en-US" b="1" dirty="0">
                <a:solidFill>
                  <a:srgbClr val="F69B29"/>
                </a:solidFill>
              </a:rPr>
              <a:t>Stress Relief</a:t>
            </a:r>
          </a:p>
          <a:p>
            <a:pPr fontAlgn="auto">
              <a:spcAft>
                <a:spcPts val="0"/>
              </a:spcAft>
              <a:defRPr/>
            </a:pPr>
            <a:r>
              <a:rPr lang="en-US" dirty="0"/>
              <a:t>What do you currently do for stress</a:t>
            </a:r>
          </a:p>
        </p:txBody>
      </p:sp>
      <p:sp>
        <p:nvSpPr>
          <p:cNvPr id="4" name="Text Placeholder 3">
            <a:extLst>
              <a:ext uri="{FF2B5EF4-FFF2-40B4-BE49-F238E27FC236}">
                <a16:creationId xmlns:a16="http://schemas.microsoft.com/office/drawing/2014/main" id="{65C44993-2496-49B0-B045-92F7E3402FEF}"/>
              </a:ext>
            </a:extLst>
          </p:cNvPr>
          <p:cNvSpPr>
            <a:spLocks noGrp="1"/>
          </p:cNvSpPr>
          <p:nvPr>
            <p:ph type="body" sz="quarter" idx="13"/>
          </p:nvPr>
        </p:nvSpPr>
        <p:spPr/>
        <p:txBody>
          <a:bodyPr/>
          <a:lstStyle/>
          <a:p>
            <a:r>
              <a:rPr lang="en-US" dirty="0"/>
              <a:t>Strategies for Adaptation</a:t>
            </a:r>
          </a:p>
        </p:txBody>
      </p:sp>
      <p:pic>
        <p:nvPicPr>
          <p:cNvPr id="14" name="Picture 13">
            <a:extLst>
              <a:ext uri="{FF2B5EF4-FFF2-40B4-BE49-F238E27FC236}">
                <a16:creationId xmlns:a16="http://schemas.microsoft.com/office/drawing/2014/main" id="{D85A87DA-3D64-4092-B08B-7490C0BCD9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9173" y="1459865"/>
            <a:ext cx="4007726" cy="4741430"/>
          </a:xfrm>
          <a:prstGeom prst="rect">
            <a:avLst/>
          </a:prstGeom>
          <a:effectLst>
            <a:outerShdw blurRad="152400" dist="127000" dir="8100000" algn="tr" rotWithShape="0">
              <a:prstClr val="black">
                <a:alpha val="40000"/>
              </a:prstClr>
            </a:outerShdw>
          </a:effectLst>
        </p:spPr>
      </p:pic>
    </p:spTree>
    <p:extLst>
      <p:ext uri="{BB962C8B-B14F-4D97-AF65-F5344CB8AC3E}">
        <p14:creationId xmlns:p14="http://schemas.microsoft.com/office/powerpoint/2010/main" val="4037000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E5A85D7-AFE7-4D66-88A3-2268DF00BC47}"/>
              </a:ext>
            </a:extLst>
          </p:cNvPr>
          <p:cNvSpPr/>
          <p:nvPr/>
        </p:nvSpPr>
        <p:spPr>
          <a:xfrm>
            <a:off x="704741" y="2001704"/>
            <a:ext cx="787791" cy="74499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Help">
            <a:extLst>
              <a:ext uri="{FF2B5EF4-FFF2-40B4-BE49-F238E27FC236}">
                <a16:creationId xmlns:a16="http://schemas.microsoft.com/office/drawing/2014/main" id="{66959636-403C-472E-BB22-083A48F6570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7274" y="1820045"/>
            <a:ext cx="960603" cy="905399"/>
          </a:xfrm>
          <a:prstGeom prst="rect">
            <a:avLst/>
          </a:prstGeom>
        </p:spPr>
      </p:pic>
      <p:pic>
        <p:nvPicPr>
          <p:cNvPr id="6" name="Graphic 5" descr="Help">
            <a:extLst>
              <a:ext uri="{FF2B5EF4-FFF2-40B4-BE49-F238E27FC236}">
                <a16:creationId xmlns:a16="http://schemas.microsoft.com/office/drawing/2014/main" id="{4B56CCC6-EC55-4ACD-908A-56179CB6328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7274" y="3429000"/>
            <a:ext cx="960603" cy="905399"/>
          </a:xfrm>
          <a:prstGeom prst="rect">
            <a:avLst/>
          </a:prstGeom>
        </p:spPr>
      </p:pic>
      <p:pic>
        <p:nvPicPr>
          <p:cNvPr id="7" name="Graphic 6" descr="Help">
            <a:extLst>
              <a:ext uri="{FF2B5EF4-FFF2-40B4-BE49-F238E27FC236}">
                <a16:creationId xmlns:a16="http://schemas.microsoft.com/office/drawing/2014/main" id="{5AC30588-3FF2-40E2-B66B-E892192BEB2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7274" y="4938500"/>
            <a:ext cx="960603" cy="905399"/>
          </a:xfrm>
          <a:prstGeom prst="rect">
            <a:avLst/>
          </a:prstGeom>
        </p:spPr>
      </p:pic>
      <p:sp>
        <p:nvSpPr>
          <p:cNvPr id="8" name="Rectangle 7">
            <a:extLst>
              <a:ext uri="{FF2B5EF4-FFF2-40B4-BE49-F238E27FC236}">
                <a16:creationId xmlns:a16="http://schemas.microsoft.com/office/drawing/2014/main" id="{1FDFAC6A-D06F-4346-8215-6C5FD94E354F}"/>
              </a:ext>
            </a:extLst>
          </p:cNvPr>
          <p:cNvSpPr/>
          <p:nvPr/>
        </p:nvSpPr>
        <p:spPr>
          <a:xfrm>
            <a:off x="1397877" y="1771337"/>
            <a:ext cx="6637283" cy="954107"/>
          </a:xfrm>
          <a:prstGeom prst="rect">
            <a:avLst/>
          </a:prstGeom>
        </p:spPr>
        <p:txBody>
          <a:bodyPr wrap="square">
            <a:spAutoFit/>
          </a:bodyPr>
          <a:lstStyle/>
          <a:p>
            <a:pPr>
              <a:spcBef>
                <a:spcPts val="1800"/>
              </a:spcBef>
              <a:spcAft>
                <a:spcPts val="600"/>
              </a:spcAft>
            </a:pPr>
            <a:r>
              <a:rPr lang="en-US" altLang="en-US" sz="2800" dirty="0">
                <a:solidFill>
                  <a:srgbClr val="595959"/>
                </a:solidFill>
              </a:rPr>
              <a:t>Why do so many expatriates find repatriating more difficult than expatriating?</a:t>
            </a:r>
          </a:p>
        </p:txBody>
      </p:sp>
      <p:sp>
        <p:nvSpPr>
          <p:cNvPr id="9" name="Rectangle 8">
            <a:extLst>
              <a:ext uri="{FF2B5EF4-FFF2-40B4-BE49-F238E27FC236}">
                <a16:creationId xmlns:a16="http://schemas.microsoft.com/office/drawing/2014/main" id="{C2BF1FB0-A204-4580-BB95-04C48B917AAF}"/>
              </a:ext>
            </a:extLst>
          </p:cNvPr>
          <p:cNvSpPr/>
          <p:nvPr/>
        </p:nvSpPr>
        <p:spPr>
          <a:xfrm>
            <a:off x="1397877" y="3175107"/>
            <a:ext cx="6793846" cy="1384995"/>
          </a:xfrm>
          <a:prstGeom prst="rect">
            <a:avLst/>
          </a:prstGeom>
        </p:spPr>
        <p:txBody>
          <a:bodyPr wrap="square">
            <a:spAutoFit/>
          </a:bodyPr>
          <a:lstStyle/>
          <a:p>
            <a:pPr>
              <a:spcBef>
                <a:spcPts val="1800"/>
              </a:spcBef>
              <a:spcAft>
                <a:spcPts val="600"/>
              </a:spcAft>
            </a:pPr>
            <a:r>
              <a:rPr lang="en-US" altLang="en-US" sz="2800" dirty="0">
                <a:solidFill>
                  <a:srgbClr val="595959"/>
                </a:solidFill>
              </a:rPr>
              <a:t>What can you do during your assignment to prepare for a smoother transition back to your home country?</a:t>
            </a:r>
          </a:p>
        </p:txBody>
      </p:sp>
      <p:sp>
        <p:nvSpPr>
          <p:cNvPr id="10" name="Rectangle 9">
            <a:extLst>
              <a:ext uri="{FF2B5EF4-FFF2-40B4-BE49-F238E27FC236}">
                <a16:creationId xmlns:a16="http://schemas.microsoft.com/office/drawing/2014/main" id="{6DB8FBF3-3C96-48D0-94D1-A66718F489CD}"/>
              </a:ext>
            </a:extLst>
          </p:cNvPr>
          <p:cNvSpPr/>
          <p:nvPr/>
        </p:nvSpPr>
        <p:spPr>
          <a:xfrm>
            <a:off x="1397877" y="4698701"/>
            <a:ext cx="7425011" cy="1384995"/>
          </a:xfrm>
          <a:prstGeom prst="rect">
            <a:avLst/>
          </a:prstGeom>
        </p:spPr>
        <p:txBody>
          <a:bodyPr wrap="square">
            <a:spAutoFit/>
          </a:bodyPr>
          <a:lstStyle/>
          <a:p>
            <a:pPr>
              <a:spcBef>
                <a:spcPts val="1800"/>
              </a:spcBef>
              <a:spcAft>
                <a:spcPts val="600"/>
              </a:spcAft>
            </a:pPr>
            <a:r>
              <a:rPr lang="en-US" altLang="en-US" sz="2800" dirty="0">
                <a:solidFill>
                  <a:srgbClr val="595959"/>
                </a:solidFill>
              </a:rPr>
              <a:t>In what ways do you anticipate this assignment will change you and your perception of your home culture?</a:t>
            </a:r>
          </a:p>
        </p:txBody>
      </p:sp>
      <p:sp>
        <p:nvSpPr>
          <p:cNvPr id="11" name="Text Placeholder 3">
            <a:extLst>
              <a:ext uri="{FF2B5EF4-FFF2-40B4-BE49-F238E27FC236}">
                <a16:creationId xmlns:a16="http://schemas.microsoft.com/office/drawing/2014/main" id="{EC8A007E-95A6-450C-9567-63824A3E9BFF}"/>
              </a:ext>
            </a:extLst>
          </p:cNvPr>
          <p:cNvSpPr>
            <a:spLocks noGrp="1"/>
          </p:cNvSpPr>
          <p:nvPr>
            <p:ph type="body" sz="quarter" idx="13"/>
          </p:nvPr>
        </p:nvSpPr>
        <p:spPr>
          <a:xfrm>
            <a:off x="793750" y="187309"/>
            <a:ext cx="7877175" cy="744995"/>
          </a:xfrm>
        </p:spPr>
        <p:txBody>
          <a:bodyPr/>
          <a:lstStyle/>
          <a:p>
            <a:r>
              <a:rPr lang="en-US" dirty="0"/>
              <a:t>Repatriation: Part of the Cycle</a:t>
            </a:r>
          </a:p>
        </p:txBody>
      </p:sp>
    </p:spTree>
    <p:extLst>
      <p:ext uri="{BB962C8B-B14F-4D97-AF65-F5344CB8AC3E}">
        <p14:creationId xmlns:p14="http://schemas.microsoft.com/office/powerpoint/2010/main" val="115840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908509-42A4-4018-8F3A-AD5EDB44D501}"/>
              </a:ext>
            </a:extLst>
          </p:cNvPr>
          <p:cNvSpPr>
            <a:spLocks noGrp="1"/>
          </p:cNvSpPr>
          <p:nvPr>
            <p:ph type="body" sz="quarter" idx="13"/>
          </p:nvPr>
        </p:nvSpPr>
        <p:spPr/>
        <p:txBody>
          <a:bodyPr/>
          <a:lstStyle/>
          <a:p>
            <a:r>
              <a:rPr lang="en-US" dirty="0"/>
              <a:t>Goal-Setting</a:t>
            </a:r>
          </a:p>
        </p:txBody>
      </p:sp>
      <p:sp>
        <p:nvSpPr>
          <p:cNvPr id="4" name="Content Placeholder 1">
            <a:extLst>
              <a:ext uri="{FF2B5EF4-FFF2-40B4-BE49-F238E27FC236}">
                <a16:creationId xmlns:a16="http://schemas.microsoft.com/office/drawing/2014/main" id="{A5C77DE9-02DC-407C-AF06-1EC9947B08D7}"/>
              </a:ext>
            </a:extLst>
          </p:cNvPr>
          <p:cNvSpPr txBox="1">
            <a:spLocks/>
          </p:cNvSpPr>
          <p:nvPr/>
        </p:nvSpPr>
        <p:spPr>
          <a:xfrm>
            <a:off x="571500" y="1807779"/>
            <a:ext cx="2667000" cy="432816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2800" b="1" u="sng" dirty="0">
                <a:solidFill>
                  <a:srgbClr val="F69B29"/>
                </a:solidFill>
              </a:rPr>
              <a:t>SMART Goals</a:t>
            </a:r>
          </a:p>
          <a:p>
            <a:pPr>
              <a:lnSpc>
                <a:spcPct val="150000"/>
              </a:lnSpc>
              <a:defRPr/>
            </a:pPr>
            <a:r>
              <a:rPr lang="en-US" dirty="0">
                <a:solidFill>
                  <a:srgbClr val="595959"/>
                </a:solidFill>
              </a:rPr>
              <a:t>Specific</a:t>
            </a:r>
          </a:p>
          <a:p>
            <a:pPr>
              <a:lnSpc>
                <a:spcPct val="150000"/>
              </a:lnSpc>
              <a:defRPr/>
            </a:pPr>
            <a:r>
              <a:rPr lang="en-US" dirty="0">
                <a:solidFill>
                  <a:srgbClr val="595959"/>
                </a:solidFill>
              </a:rPr>
              <a:t>Measurable</a:t>
            </a:r>
          </a:p>
          <a:p>
            <a:pPr>
              <a:lnSpc>
                <a:spcPct val="150000"/>
              </a:lnSpc>
              <a:defRPr/>
            </a:pPr>
            <a:r>
              <a:rPr lang="en-US" dirty="0">
                <a:solidFill>
                  <a:srgbClr val="595959"/>
                </a:solidFill>
              </a:rPr>
              <a:t>Achievable</a:t>
            </a:r>
          </a:p>
          <a:p>
            <a:pPr>
              <a:lnSpc>
                <a:spcPct val="150000"/>
              </a:lnSpc>
              <a:defRPr/>
            </a:pPr>
            <a:r>
              <a:rPr lang="en-US" dirty="0">
                <a:solidFill>
                  <a:srgbClr val="595959"/>
                </a:solidFill>
              </a:rPr>
              <a:t>Realistic</a:t>
            </a:r>
          </a:p>
          <a:p>
            <a:pPr>
              <a:lnSpc>
                <a:spcPct val="150000"/>
              </a:lnSpc>
              <a:defRPr/>
            </a:pPr>
            <a:r>
              <a:rPr lang="en-US" dirty="0">
                <a:solidFill>
                  <a:srgbClr val="595959"/>
                </a:solidFill>
              </a:rPr>
              <a:t>Time Based</a:t>
            </a:r>
          </a:p>
          <a:p>
            <a:pPr>
              <a:defRPr/>
            </a:pPr>
            <a:endParaRPr lang="en-US" dirty="0">
              <a:solidFill>
                <a:srgbClr val="595959"/>
              </a:solidFill>
            </a:endParaRPr>
          </a:p>
          <a:p>
            <a:pPr>
              <a:defRPr/>
            </a:pPr>
            <a:endParaRPr lang="en-US" dirty="0">
              <a:solidFill>
                <a:srgbClr val="595959"/>
              </a:solidFill>
            </a:endParaRPr>
          </a:p>
        </p:txBody>
      </p:sp>
      <p:sp>
        <p:nvSpPr>
          <p:cNvPr id="5" name="Content Placeholder 1">
            <a:extLst>
              <a:ext uri="{FF2B5EF4-FFF2-40B4-BE49-F238E27FC236}">
                <a16:creationId xmlns:a16="http://schemas.microsoft.com/office/drawing/2014/main" id="{BDCBF6ED-7728-4BB1-8665-4562118004DA}"/>
              </a:ext>
            </a:extLst>
          </p:cNvPr>
          <p:cNvSpPr txBox="1">
            <a:spLocks/>
          </p:cNvSpPr>
          <p:nvPr/>
        </p:nvSpPr>
        <p:spPr bwMode="auto">
          <a:xfrm>
            <a:off x="3336925" y="1765739"/>
            <a:ext cx="4819103" cy="3962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800" b="1" u="sng" dirty="0">
                <a:solidFill>
                  <a:srgbClr val="F69B29"/>
                </a:solidFill>
              </a:rPr>
              <a:t>Goal-Setting</a:t>
            </a:r>
          </a:p>
          <a:p>
            <a:pPr eaLnBrk="1" hangingPunct="1">
              <a:buFont typeface="Arial" panose="020B0604020202020204" pitchFamily="34" charset="0"/>
              <a:buNone/>
            </a:pPr>
            <a:r>
              <a:rPr lang="en-US" altLang="en-US" sz="2400" dirty="0">
                <a:solidFill>
                  <a:srgbClr val="595959"/>
                </a:solidFill>
              </a:rPr>
              <a:t>Develop at least two SMART goals that will help you interact more effectively in the host culture.</a:t>
            </a:r>
          </a:p>
          <a:p>
            <a:pPr eaLnBrk="1" hangingPunct="1">
              <a:buFont typeface="Arial" panose="020B0604020202020204" pitchFamily="34" charset="0"/>
              <a:buNone/>
            </a:pPr>
            <a:r>
              <a:rPr lang="en-US" altLang="en-US" sz="2400" dirty="0">
                <a:solidFill>
                  <a:srgbClr val="595959"/>
                </a:solidFill>
              </a:rPr>
              <a:t>1.</a:t>
            </a:r>
          </a:p>
          <a:p>
            <a:pPr eaLnBrk="1" hangingPunct="1">
              <a:buFont typeface="Arial" panose="020B0604020202020204" pitchFamily="34" charset="0"/>
              <a:buNone/>
            </a:pPr>
            <a:endParaRPr lang="en-US" altLang="en-US" sz="2400" dirty="0">
              <a:solidFill>
                <a:srgbClr val="595959"/>
              </a:solidFill>
            </a:endParaRPr>
          </a:p>
          <a:p>
            <a:pPr eaLnBrk="1" hangingPunct="1">
              <a:buFont typeface="Arial" panose="020B0604020202020204" pitchFamily="34" charset="0"/>
              <a:buNone/>
            </a:pPr>
            <a:endParaRPr lang="en-US" altLang="en-US" sz="2400" dirty="0">
              <a:solidFill>
                <a:srgbClr val="595959"/>
              </a:solidFill>
            </a:endParaRPr>
          </a:p>
          <a:p>
            <a:pPr eaLnBrk="1" hangingPunct="1">
              <a:buFont typeface="Arial" panose="020B0604020202020204" pitchFamily="34" charset="0"/>
              <a:buNone/>
            </a:pPr>
            <a:r>
              <a:rPr lang="en-US" altLang="en-US" sz="2400" dirty="0">
                <a:solidFill>
                  <a:srgbClr val="595959"/>
                </a:solidFill>
              </a:rPr>
              <a:t>2.</a:t>
            </a:r>
          </a:p>
          <a:p>
            <a:pPr eaLnBrk="1" hangingPunct="1">
              <a:buFont typeface="Arial" panose="020B0604020202020204" pitchFamily="34" charset="0"/>
              <a:buNone/>
            </a:pPr>
            <a:endParaRPr lang="en-US" altLang="en-US" sz="2400" dirty="0">
              <a:solidFill>
                <a:srgbClr val="595959"/>
              </a:solidFill>
            </a:endParaRPr>
          </a:p>
        </p:txBody>
      </p:sp>
    </p:spTree>
    <p:extLst>
      <p:ext uri="{BB962C8B-B14F-4D97-AF65-F5344CB8AC3E}">
        <p14:creationId xmlns:p14="http://schemas.microsoft.com/office/powerpoint/2010/main" val="1473491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8FD0B-57AE-4F96-8FAE-DA256AC6F18C}"/>
              </a:ext>
            </a:extLst>
          </p:cNvPr>
          <p:cNvSpPr>
            <a:spLocks noGrp="1"/>
          </p:cNvSpPr>
          <p:nvPr>
            <p:ph sz="half" idx="2"/>
          </p:nvPr>
        </p:nvSpPr>
        <p:spPr/>
        <p:txBody>
          <a:bodyPr>
            <a:normAutofit fontScale="92500"/>
          </a:bodyPr>
          <a:lstStyle/>
          <a:p>
            <a:pPr>
              <a:buClr>
                <a:srgbClr val="595959"/>
              </a:buClr>
            </a:pPr>
            <a:r>
              <a:rPr lang="en-US" altLang="en-US" b="1" dirty="0">
                <a:solidFill>
                  <a:srgbClr val="F69B29"/>
                </a:solidFill>
              </a:rPr>
              <a:t>Be self-aware</a:t>
            </a:r>
            <a:r>
              <a:rPr lang="en-US" altLang="en-US" dirty="0">
                <a:solidFill>
                  <a:srgbClr val="F69B29"/>
                </a:solidFill>
              </a:rPr>
              <a:t>. </a:t>
            </a:r>
            <a:r>
              <a:rPr lang="en-US" altLang="en-US" dirty="0"/>
              <a:t>Analyze your cultural preferences and how they affect your social and work style.</a:t>
            </a:r>
          </a:p>
          <a:p>
            <a:pPr>
              <a:buClr>
                <a:srgbClr val="595959"/>
              </a:buClr>
            </a:pPr>
            <a:r>
              <a:rPr lang="en-US" altLang="en-US" b="1" dirty="0">
                <a:solidFill>
                  <a:srgbClr val="F69B29"/>
                </a:solidFill>
              </a:rPr>
              <a:t>Be curious</a:t>
            </a:r>
            <a:r>
              <a:rPr lang="en-US" altLang="en-US" dirty="0">
                <a:solidFill>
                  <a:srgbClr val="F69B29"/>
                </a:solidFill>
              </a:rPr>
              <a:t>. </a:t>
            </a:r>
            <a:r>
              <a:rPr lang="en-US" altLang="en-US" dirty="0"/>
              <a:t>Learn about the cultural backgrounds of your neighbors and co-workers.</a:t>
            </a:r>
          </a:p>
          <a:p>
            <a:pPr>
              <a:buClr>
                <a:srgbClr val="595959"/>
              </a:buClr>
            </a:pPr>
            <a:r>
              <a:rPr lang="en-US" altLang="en-US" b="1" dirty="0">
                <a:solidFill>
                  <a:srgbClr val="F69B29"/>
                </a:solidFill>
              </a:rPr>
              <a:t>Think about adaptation</a:t>
            </a:r>
            <a:r>
              <a:rPr lang="en-US" altLang="en-US" dirty="0">
                <a:solidFill>
                  <a:srgbClr val="F69B29"/>
                </a:solidFill>
              </a:rPr>
              <a:t>. </a:t>
            </a:r>
            <a:r>
              <a:rPr lang="en-US" altLang="en-US" dirty="0"/>
              <a:t>Who should adapt to whom, why and how much?</a:t>
            </a:r>
          </a:p>
          <a:p>
            <a:pPr>
              <a:buClr>
                <a:srgbClr val="595959"/>
              </a:buClr>
            </a:pPr>
            <a:r>
              <a:rPr lang="en-US" altLang="en-US" b="1" dirty="0">
                <a:solidFill>
                  <a:srgbClr val="F69B29"/>
                </a:solidFill>
              </a:rPr>
              <a:t>Become interculturally competent</a:t>
            </a:r>
            <a:r>
              <a:rPr lang="en-US" altLang="en-US" dirty="0">
                <a:solidFill>
                  <a:srgbClr val="F69B29"/>
                </a:solidFill>
              </a:rPr>
              <a:t>. </a:t>
            </a:r>
            <a:r>
              <a:rPr lang="en-US" altLang="en-US" dirty="0"/>
              <a:t>Understand and manage cultural differences proactively. </a:t>
            </a:r>
          </a:p>
          <a:p>
            <a:endParaRPr lang="en-US" dirty="0"/>
          </a:p>
        </p:txBody>
      </p:sp>
      <p:sp>
        <p:nvSpPr>
          <p:cNvPr id="4" name="Text Placeholder 3">
            <a:extLst>
              <a:ext uri="{FF2B5EF4-FFF2-40B4-BE49-F238E27FC236}">
                <a16:creationId xmlns:a16="http://schemas.microsoft.com/office/drawing/2014/main" id="{7F7892B3-256A-4BD7-91F5-0C8A10B305A3}"/>
              </a:ext>
            </a:extLst>
          </p:cNvPr>
          <p:cNvSpPr>
            <a:spLocks noGrp="1"/>
          </p:cNvSpPr>
          <p:nvPr>
            <p:ph type="body" sz="quarter" idx="13"/>
          </p:nvPr>
        </p:nvSpPr>
        <p:spPr/>
        <p:txBody>
          <a:bodyPr/>
          <a:lstStyle/>
          <a:p>
            <a:r>
              <a:rPr lang="en-US" dirty="0"/>
              <a:t>Strategies for Successful Global Moves</a:t>
            </a:r>
          </a:p>
        </p:txBody>
      </p:sp>
      <p:pic>
        <p:nvPicPr>
          <p:cNvPr id="5" name="Content Placeholder 4" descr="business_img">
            <a:extLst>
              <a:ext uri="{FF2B5EF4-FFF2-40B4-BE49-F238E27FC236}">
                <a16:creationId xmlns:a16="http://schemas.microsoft.com/office/drawing/2014/main" id="{CD6D8083-C1AD-4B10-94B6-E01DDE822503}"/>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793750" y="1459865"/>
            <a:ext cx="3504980" cy="4946016"/>
          </a:xfrm>
          <a:prstGeom prst="rect">
            <a:avLst/>
          </a:prstGeom>
          <a:noFill/>
          <a:ln w="9525" algn="ctr">
            <a:noFill/>
            <a:miter lim="800000"/>
            <a:headEnd/>
            <a:tailEnd/>
          </a:ln>
          <a:effectLst>
            <a:outerShdw blurRad="152400" dist="1270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930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60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9972CA4-49B1-4868-AD92-E0820A2DACD5}"/>
              </a:ext>
            </a:extLst>
          </p:cNvPr>
          <p:cNvSpPr>
            <a:spLocks noGrp="1"/>
          </p:cNvSpPr>
          <p:nvPr>
            <p:ph type="body" sz="quarter" idx="13"/>
          </p:nvPr>
        </p:nvSpPr>
        <p:spPr>
          <a:xfrm>
            <a:off x="793750" y="187309"/>
            <a:ext cx="7877175" cy="744995"/>
          </a:xfrm>
        </p:spPr>
        <p:txBody>
          <a:bodyPr/>
          <a:lstStyle/>
          <a:p>
            <a:r>
              <a:rPr lang="en-US" dirty="0"/>
              <a:t>Where are you going from here?</a:t>
            </a:r>
          </a:p>
        </p:txBody>
      </p:sp>
      <p:sp>
        <p:nvSpPr>
          <p:cNvPr id="5" name="Content Placeholder 1">
            <a:extLst>
              <a:ext uri="{FF2B5EF4-FFF2-40B4-BE49-F238E27FC236}">
                <a16:creationId xmlns:a16="http://schemas.microsoft.com/office/drawing/2014/main" id="{5202D284-E065-47FF-A0F9-0C5955F691F3}"/>
              </a:ext>
            </a:extLst>
          </p:cNvPr>
          <p:cNvSpPr>
            <a:spLocks noGrp="1"/>
          </p:cNvSpPr>
          <p:nvPr>
            <p:ph idx="1"/>
          </p:nvPr>
        </p:nvSpPr>
        <p:spPr>
          <a:xfrm>
            <a:off x="606957" y="1309444"/>
            <a:ext cx="8250759" cy="3192841"/>
          </a:xfrm>
        </p:spPr>
        <p:txBody>
          <a:bodyPr>
            <a:normAutofit fontScale="92500" lnSpcReduction="10000"/>
          </a:bodyPr>
          <a:lstStyle/>
          <a:p>
            <a:pPr>
              <a:lnSpc>
                <a:spcPct val="150000"/>
              </a:lnSpc>
            </a:pPr>
            <a:r>
              <a:rPr lang="en-US" altLang="en-US" sz="2600" dirty="0"/>
              <a:t>What are your previous experiences of crossing cultures?</a:t>
            </a:r>
          </a:p>
          <a:p>
            <a:pPr>
              <a:lnSpc>
                <a:spcPct val="150000"/>
              </a:lnSpc>
            </a:pPr>
            <a:r>
              <a:rPr lang="en-US" altLang="en-US" sz="2600" dirty="0"/>
              <a:t>What are your immediate concerns?</a:t>
            </a:r>
          </a:p>
          <a:p>
            <a:pPr>
              <a:lnSpc>
                <a:spcPct val="150000"/>
              </a:lnSpc>
            </a:pPr>
            <a:r>
              <a:rPr lang="en-US" altLang="en-US" sz="2600" dirty="0"/>
              <a:t>What are your personal and professional goals and objectives?</a:t>
            </a:r>
          </a:p>
          <a:p>
            <a:pPr>
              <a:lnSpc>
                <a:spcPct val="150000"/>
              </a:lnSpc>
            </a:pPr>
            <a:r>
              <a:rPr lang="en-US" altLang="en-US" sz="2600" dirty="0"/>
              <a:t>What is your attitude toward the assignment?</a:t>
            </a:r>
          </a:p>
          <a:p>
            <a:pPr>
              <a:lnSpc>
                <a:spcPct val="150000"/>
              </a:lnSpc>
            </a:pPr>
            <a:r>
              <a:rPr lang="en-US" altLang="en-US" sz="2600" dirty="0"/>
              <a:t>What do you need to feel prepared for this experience?</a:t>
            </a:r>
          </a:p>
        </p:txBody>
      </p:sp>
      <p:pic>
        <p:nvPicPr>
          <p:cNvPr id="6" name="Picture 5">
            <a:extLst>
              <a:ext uri="{FF2B5EF4-FFF2-40B4-BE49-F238E27FC236}">
                <a16:creationId xmlns:a16="http://schemas.microsoft.com/office/drawing/2014/main" id="{DBABDE8B-5BE5-4E50-BBBC-B44CBDE29B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879426"/>
            <a:ext cx="2396359" cy="1597573"/>
          </a:xfrm>
          <a:prstGeom prst="rect">
            <a:avLst/>
          </a:prstGeom>
        </p:spPr>
      </p:pic>
      <p:pic>
        <p:nvPicPr>
          <p:cNvPr id="7" name="Picture 6">
            <a:extLst>
              <a:ext uri="{FF2B5EF4-FFF2-40B4-BE49-F238E27FC236}">
                <a16:creationId xmlns:a16="http://schemas.microsoft.com/office/drawing/2014/main" id="{A50BC50A-A4B7-4A62-A29C-803CC2152A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3299" y="4879426"/>
            <a:ext cx="2238702" cy="1597573"/>
          </a:xfrm>
          <a:prstGeom prst="rect">
            <a:avLst/>
          </a:prstGeom>
        </p:spPr>
      </p:pic>
      <p:pic>
        <p:nvPicPr>
          <p:cNvPr id="9" name="Picture 8">
            <a:extLst>
              <a:ext uri="{FF2B5EF4-FFF2-40B4-BE49-F238E27FC236}">
                <a16:creationId xmlns:a16="http://schemas.microsoft.com/office/drawing/2014/main" id="{B16679BA-2870-462A-9838-E2BB76F7A8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7999" y="4879427"/>
            <a:ext cx="2456001" cy="1597572"/>
          </a:xfrm>
          <a:prstGeom prst="rect">
            <a:avLst/>
          </a:prstGeom>
        </p:spPr>
      </p:pic>
      <p:pic>
        <p:nvPicPr>
          <p:cNvPr id="8" name="Picture 7">
            <a:extLst>
              <a:ext uri="{FF2B5EF4-FFF2-40B4-BE49-F238E27FC236}">
                <a16:creationId xmlns:a16="http://schemas.microsoft.com/office/drawing/2014/main" id="{ADE36039-4479-43EE-BDC4-F322EE8F8F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2" y="4879426"/>
            <a:ext cx="2333298" cy="1597573"/>
          </a:xfrm>
          <a:prstGeom prst="rect">
            <a:avLst/>
          </a:prstGeom>
        </p:spPr>
      </p:pic>
    </p:spTree>
    <p:extLst>
      <p:ext uri="{BB962C8B-B14F-4D97-AF65-F5344CB8AC3E}">
        <p14:creationId xmlns:p14="http://schemas.microsoft.com/office/powerpoint/2010/main" val="85913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F5C38A-E14B-47BE-B286-10C701422EF1}"/>
              </a:ext>
            </a:extLst>
          </p:cNvPr>
          <p:cNvSpPr>
            <a:spLocks noGrp="1"/>
          </p:cNvSpPr>
          <p:nvPr>
            <p:ph sz="half" idx="1"/>
          </p:nvPr>
        </p:nvSpPr>
        <p:spPr>
          <a:xfrm>
            <a:off x="628650" y="1459865"/>
            <a:ext cx="3886200" cy="5067544"/>
          </a:xfrm>
        </p:spPr>
        <p:txBody>
          <a:bodyPr>
            <a:normAutofit fontScale="92500" lnSpcReduction="20000"/>
          </a:bodyPr>
          <a:lstStyle/>
          <a:p>
            <a:pPr marL="0" indent="0">
              <a:spcBef>
                <a:spcPts val="600"/>
              </a:spcBef>
              <a:spcAft>
                <a:spcPts val="600"/>
              </a:spcAft>
              <a:buNone/>
              <a:defRPr/>
            </a:pPr>
            <a:r>
              <a:rPr lang="en-US" sz="2800" dirty="0"/>
              <a:t>What new roles will you be assuming?</a:t>
            </a:r>
            <a:endParaRPr lang="en-US" dirty="0"/>
          </a:p>
          <a:p>
            <a:pPr lvl="1" fontAlgn="auto">
              <a:spcBef>
                <a:spcPts val="600"/>
              </a:spcBef>
              <a:spcAft>
                <a:spcPts val="600"/>
              </a:spcAft>
              <a:defRPr/>
            </a:pPr>
            <a:r>
              <a:rPr lang="en-US" sz="2400" dirty="0"/>
              <a:t>Intercultural manager</a:t>
            </a:r>
          </a:p>
          <a:p>
            <a:pPr lvl="1" fontAlgn="auto">
              <a:spcBef>
                <a:spcPts val="600"/>
              </a:spcBef>
              <a:spcAft>
                <a:spcPts val="600"/>
              </a:spcAft>
              <a:defRPr/>
            </a:pPr>
            <a:r>
              <a:rPr lang="en-US" sz="2400" dirty="0"/>
              <a:t>Cultural change agent</a:t>
            </a:r>
          </a:p>
          <a:p>
            <a:pPr lvl="1" fontAlgn="auto">
              <a:spcBef>
                <a:spcPts val="600"/>
              </a:spcBef>
              <a:spcAft>
                <a:spcPts val="600"/>
              </a:spcAft>
              <a:defRPr/>
            </a:pPr>
            <a:r>
              <a:rPr lang="en-US" sz="2400" dirty="0"/>
              <a:t>Teacher of corporate culture and values</a:t>
            </a:r>
          </a:p>
          <a:p>
            <a:pPr lvl="1" fontAlgn="auto">
              <a:spcBef>
                <a:spcPts val="600"/>
              </a:spcBef>
              <a:spcAft>
                <a:spcPts val="600"/>
              </a:spcAft>
              <a:defRPr/>
            </a:pPr>
            <a:r>
              <a:rPr lang="en-US" sz="2400" dirty="0"/>
              <a:t>Cultural bridge with home office</a:t>
            </a:r>
          </a:p>
          <a:p>
            <a:pPr lvl="1" fontAlgn="auto">
              <a:spcBef>
                <a:spcPts val="600"/>
              </a:spcBef>
              <a:spcAft>
                <a:spcPts val="600"/>
              </a:spcAft>
              <a:defRPr/>
            </a:pPr>
            <a:r>
              <a:rPr lang="en-US" sz="2400" dirty="0"/>
              <a:t>Intercultural parent</a:t>
            </a:r>
          </a:p>
          <a:p>
            <a:pPr lvl="1" fontAlgn="auto">
              <a:spcBef>
                <a:spcPts val="600"/>
              </a:spcBef>
              <a:spcAft>
                <a:spcPts val="600"/>
              </a:spcAft>
              <a:defRPr/>
            </a:pPr>
            <a:r>
              <a:rPr lang="en-US" sz="2400" dirty="0"/>
              <a:t>Facilitator for transfer of technology</a:t>
            </a:r>
          </a:p>
          <a:p>
            <a:pPr lvl="1" fontAlgn="auto">
              <a:spcBef>
                <a:spcPts val="600"/>
              </a:spcBef>
              <a:spcAft>
                <a:spcPts val="600"/>
              </a:spcAft>
              <a:defRPr/>
            </a:pPr>
            <a:r>
              <a:rPr lang="en-US" sz="2400" dirty="0"/>
              <a:t>Cultural mediator</a:t>
            </a:r>
          </a:p>
          <a:p>
            <a:pPr lvl="1" fontAlgn="auto">
              <a:spcBef>
                <a:spcPts val="600"/>
              </a:spcBef>
              <a:spcAft>
                <a:spcPts val="600"/>
              </a:spcAft>
              <a:defRPr/>
            </a:pPr>
            <a:r>
              <a:rPr lang="en-US" sz="2400" dirty="0"/>
              <a:t>Intercultural teacher</a:t>
            </a:r>
          </a:p>
          <a:p>
            <a:pPr lvl="1" fontAlgn="auto">
              <a:spcBef>
                <a:spcPts val="600"/>
              </a:spcBef>
              <a:spcAft>
                <a:spcPts val="600"/>
              </a:spcAft>
              <a:defRPr/>
            </a:pPr>
            <a:r>
              <a:rPr lang="en-US" sz="2400" dirty="0"/>
              <a:t>Cultural learner</a:t>
            </a:r>
          </a:p>
          <a:p>
            <a:endParaRPr lang="en-US" dirty="0"/>
          </a:p>
        </p:txBody>
      </p:sp>
      <p:sp>
        <p:nvSpPr>
          <p:cNvPr id="4" name="Text Placeholder 3">
            <a:extLst>
              <a:ext uri="{FF2B5EF4-FFF2-40B4-BE49-F238E27FC236}">
                <a16:creationId xmlns:a16="http://schemas.microsoft.com/office/drawing/2014/main" id="{843F2DA7-5C0B-4828-9BA5-EA00F3B3F5D4}"/>
              </a:ext>
            </a:extLst>
          </p:cNvPr>
          <p:cNvSpPr>
            <a:spLocks noGrp="1"/>
          </p:cNvSpPr>
          <p:nvPr>
            <p:ph type="body" sz="quarter" idx="13"/>
          </p:nvPr>
        </p:nvSpPr>
        <p:spPr/>
        <p:txBody>
          <a:bodyPr/>
          <a:lstStyle/>
          <a:p>
            <a:r>
              <a:rPr lang="en-US" dirty="0"/>
              <a:t>New Roles</a:t>
            </a:r>
          </a:p>
        </p:txBody>
      </p:sp>
      <p:pic>
        <p:nvPicPr>
          <p:cNvPr id="5" name="Picture 4">
            <a:extLst>
              <a:ext uri="{FF2B5EF4-FFF2-40B4-BE49-F238E27FC236}">
                <a16:creationId xmlns:a16="http://schemas.microsoft.com/office/drawing/2014/main" id="{AB92FB75-5CF1-4381-87D4-362BD5DBD5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0685" y="1459865"/>
            <a:ext cx="3864665" cy="4741430"/>
          </a:xfrm>
          <a:prstGeom prst="rect">
            <a:avLst/>
          </a:prstGeom>
          <a:effectLst>
            <a:outerShdw blurRad="127000" dist="152400" dir="2700000" algn="tl" rotWithShape="0">
              <a:prstClr val="black">
                <a:alpha val="40000"/>
              </a:prstClr>
            </a:outerShdw>
          </a:effectLst>
        </p:spPr>
      </p:pic>
    </p:spTree>
    <p:extLst>
      <p:ext uri="{BB962C8B-B14F-4D97-AF65-F5344CB8AC3E}">
        <p14:creationId xmlns:p14="http://schemas.microsoft.com/office/powerpoint/2010/main" val="487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Connector 11">
            <a:extLst>
              <a:ext uri="{FF2B5EF4-FFF2-40B4-BE49-F238E27FC236}">
                <a16:creationId xmlns:a16="http://schemas.microsoft.com/office/drawing/2014/main" id="{BEA3D40D-5369-4C90-B7FC-422910813E3A}"/>
              </a:ext>
            </a:extLst>
          </p:cNvPr>
          <p:cNvSpPr/>
          <p:nvPr/>
        </p:nvSpPr>
        <p:spPr>
          <a:xfrm>
            <a:off x="704741" y="2001704"/>
            <a:ext cx="787791" cy="74499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Help">
            <a:extLst>
              <a:ext uri="{FF2B5EF4-FFF2-40B4-BE49-F238E27FC236}">
                <a16:creationId xmlns:a16="http://schemas.microsoft.com/office/drawing/2014/main" id="{81CF08B4-7224-4D00-AAF2-E77E846ACA5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7274" y="1820045"/>
            <a:ext cx="960603" cy="905399"/>
          </a:xfrm>
          <a:prstGeom prst="rect">
            <a:avLst/>
          </a:prstGeom>
        </p:spPr>
      </p:pic>
      <p:pic>
        <p:nvPicPr>
          <p:cNvPr id="14" name="Graphic 13" descr="Help">
            <a:extLst>
              <a:ext uri="{FF2B5EF4-FFF2-40B4-BE49-F238E27FC236}">
                <a16:creationId xmlns:a16="http://schemas.microsoft.com/office/drawing/2014/main" id="{CAA3BA91-E663-405F-83CA-E46F4988D5D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7274" y="3429000"/>
            <a:ext cx="960603" cy="905399"/>
          </a:xfrm>
          <a:prstGeom prst="rect">
            <a:avLst/>
          </a:prstGeom>
        </p:spPr>
      </p:pic>
      <p:pic>
        <p:nvPicPr>
          <p:cNvPr id="15" name="Graphic 14" descr="Help">
            <a:extLst>
              <a:ext uri="{FF2B5EF4-FFF2-40B4-BE49-F238E27FC236}">
                <a16:creationId xmlns:a16="http://schemas.microsoft.com/office/drawing/2014/main" id="{DB62D8F0-69B4-44F3-ADAA-CCD3DCEDE01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7274" y="4938500"/>
            <a:ext cx="960603" cy="905399"/>
          </a:xfrm>
          <a:prstGeom prst="rect">
            <a:avLst/>
          </a:prstGeom>
        </p:spPr>
      </p:pic>
      <p:sp>
        <p:nvSpPr>
          <p:cNvPr id="16" name="Rectangle 15">
            <a:extLst>
              <a:ext uri="{FF2B5EF4-FFF2-40B4-BE49-F238E27FC236}">
                <a16:creationId xmlns:a16="http://schemas.microsoft.com/office/drawing/2014/main" id="{570A4ADC-49EA-4488-ABFC-875B4015370B}"/>
              </a:ext>
            </a:extLst>
          </p:cNvPr>
          <p:cNvSpPr/>
          <p:nvPr/>
        </p:nvSpPr>
        <p:spPr>
          <a:xfrm>
            <a:off x="1397877" y="1997495"/>
            <a:ext cx="6637283" cy="523220"/>
          </a:xfrm>
          <a:prstGeom prst="rect">
            <a:avLst/>
          </a:prstGeom>
        </p:spPr>
        <p:txBody>
          <a:bodyPr wrap="square">
            <a:spAutoFit/>
          </a:bodyPr>
          <a:lstStyle/>
          <a:p>
            <a:r>
              <a:rPr lang="en-US" altLang="en-US" sz="2800" dirty="0">
                <a:solidFill>
                  <a:srgbClr val="595959"/>
                </a:solidFill>
              </a:rPr>
              <a:t>What are the cultures you are familiar with?</a:t>
            </a:r>
          </a:p>
        </p:txBody>
      </p:sp>
      <p:sp>
        <p:nvSpPr>
          <p:cNvPr id="17" name="Rectangle 16">
            <a:extLst>
              <a:ext uri="{FF2B5EF4-FFF2-40B4-BE49-F238E27FC236}">
                <a16:creationId xmlns:a16="http://schemas.microsoft.com/office/drawing/2014/main" id="{53BE7150-C9DD-49B4-9155-F7D771004E49}"/>
              </a:ext>
            </a:extLst>
          </p:cNvPr>
          <p:cNvSpPr/>
          <p:nvPr/>
        </p:nvSpPr>
        <p:spPr>
          <a:xfrm>
            <a:off x="1397877" y="3631567"/>
            <a:ext cx="6793846" cy="523220"/>
          </a:xfrm>
          <a:prstGeom prst="rect">
            <a:avLst/>
          </a:prstGeom>
        </p:spPr>
        <p:txBody>
          <a:bodyPr wrap="square">
            <a:spAutoFit/>
          </a:bodyPr>
          <a:lstStyle/>
          <a:p>
            <a:r>
              <a:rPr lang="en-US" altLang="en-US" sz="2800" dirty="0">
                <a:solidFill>
                  <a:srgbClr val="595959"/>
                </a:solidFill>
              </a:rPr>
              <a:t>What are your perceptions of those cultures?</a:t>
            </a:r>
          </a:p>
        </p:txBody>
      </p:sp>
      <p:sp>
        <p:nvSpPr>
          <p:cNvPr id="18" name="Text Placeholder 3">
            <a:extLst>
              <a:ext uri="{FF2B5EF4-FFF2-40B4-BE49-F238E27FC236}">
                <a16:creationId xmlns:a16="http://schemas.microsoft.com/office/drawing/2014/main" id="{5263D90B-138F-4818-93ED-45A95D19F0EA}"/>
              </a:ext>
            </a:extLst>
          </p:cNvPr>
          <p:cNvSpPr>
            <a:spLocks noGrp="1"/>
          </p:cNvSpPr>
          <p:nvPr>
            <p:ph type="body" sz="quarter" idx="13"/>
          </p:nvPr>
        </p:nvSpPr>
        <p:spPr>
          <a:xfrm>
            <a:off x="793750" y="187309"/>
            <a:ext cx="7877175" cy="744995"/>
          </a:xfrm>
        </p:spPr>
        <p:txBody>
          <a:bodyPr/>
          <a:lstStyle/>
          <a:p>
            <a:r>
              <a:rPr lang="en-US" dirty="0"/>
              <a:t>Perception of Other Cultures</a:t>
            </a:r>
          </a:p>
        </p:txBody>
      </p:sp>
      <p:sp>
        <p:nvSpPr>
          <p:cNvPr id="19" name="Rectangle 18">
            <a:extLst>
              <a:ext uri="{FF2B5EF4-FFF2-40B4-BE49-F238E27FC236}">
                <a16:creationId xmlns:a16="http://schemas.microsoft.com/office/drawing/2014/main" id="{E8F7EE47-57B7-46AB-9820-ED922DF6061C}"/>
              </a:ext>
            </a:extLst>
          </p:cNvPr>
          <p:cNvSpPr/>
          <p:nvPr/>
        </p:nvSpPr>
        <p:spPr>
          <a:xfrm>
            <a:off x="1397877" y="4914145"/>
            <a:ext cx="7425011" cy="954107"/>
          </a:xfrm>
          <a:prstGeom prst="rect">
            <a:avLst/>
          </a:prstGeom>
        </p:spPr>
        <p:txBody>
          <a:bodyPr wrap="square">
            <a:spAutoFit/>
          </a:bodyPr>
          <a:lstStyle/>
          <a:p>
            <a:r>
              <a:rPr lang="en-US" altLang="en-US" sz="2800" dirty="0">
                <a:solidFill>
                  <a:srgbClr val="595959"/>
                </a:solidFill>
              </a:rPr>
              <a:t>What is your perception of your destination culture?</a:t>
            </a:r>
          </a:p>
        </p:txBody>
      </p:sp>
    </p:spTree>
    <p:extLst>
      <p:ext uri="{BB962C8B-B14F-4D97-AF65-F5344CB8AC3E}">
        <p14:creationId xmlns:p14="http://schemas.microsoft.com/office/powerpoint/2010/main" val="123233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FFD90BE-EAA2-4625-B665-D0873B738B76}"/>
              </a:ext>
            </a:extLst>
          </p:cNvPr>
          <p:cNvSpPr>
            <a:spLocks noGrp="1"/>
          </p:cNvSpPr>
          <p:nvPr>
            <p:ph type="body" sz="quarter" idx="13"/>
          </p:nvPr>
        </p:nvSpPr>
        <p:spPr>
          <a:xfrm>
            <a:off x="793750" y="187309"/>
            <a:ext cx="7877175" cy="836509"/>
          </a:xfrm>
        </p:spPr>
        <p:txBody>
          <a:bodyPr>
            <a:normAutofit fontScale="70000" lnSpcReduction="20000"/>
          </a:bodyPr>
          <a:lstStyle/>
          <a:p>
            <a:r>
              <a:rPr lang="en-US" sz="4700" dirty="0"/>
              <a:t>Intercultural Adaptation:</a:t>
            </a:r>
          </a:p>
          <a:p>
            <a:r>
              <a:rPr lang="en-US" sz="4000" dirty="0"/>
              <a:t>Who should adapt to whom?</a:t>
            </a:r>
          </a:p>
        </p:txBody>
      </p:sp>
      <p:sp>
        <p:nvSpPr>
          <p:cNvPr id="5" name="Content Placeholder 1">
            <a:extLst>
              <a:ext uri="{FF2B5EF4-FFF2-40B4-BE49-F238E27FC236}">
                <a16:creationId xmlns:a16="http://schemas.microsoft.com/office/drawing/2014/main" id="{42D6B2E2-76D4-4ED3-A051-B1F69B14AC4A}"/>
              </a:ext>
            </a:extLst>
          </p:cNvPr>
          <p:cNvSpPr>
            <a:spLocks noGrp="1"/>
          </p:cNvSpPr>
          <p:nvPr>
            <p:ph idx="1"/>
          </p:nvPr>
        </p:nvSpPr>
        <p:spPr>
          <a:xfrm>
            <a:off x="4103688" y="3395663"/>
            <a:ext cx="1114425" cy="579437"/>
          </a:xfrm>
        </p:spPr>
        <p:txBody>
          <a:bodyPr/>
          <a:lstStyle/>
          <a:p>
            <a:pPr marL="0" indent="0" algn="ctr">
              <a:buFont typeface="Arial" panose="020B0604020202020204" pitchFamily="34" charset="0"/>
              <a:buNone/>
            </a:pPr>
            <a:r>
              <a:rPr lang="en-US" altLang="en-US" sz="3200" b="1">
                <a:solidFill>
                  <a:schemeClr val="bg1"/>
                </a:solidFill>
              </a:rPr>
              <a:t>or</a:t>
            </a:r>
          </a:p>
        </p:txBody>
      </p:sp>
      <p:sp>
        <p:nvSpPr>
          <p:cNvPr id="6" name="Content Placeholder 1">
            <a:extLst>
              <a:ext uri="{FF2B5EF4-FFF2-40B4-BE49-F238E27FC236}">
                <a16:creationId xmlns:a16="http://schemas.microsoft.com/office/drawing/2014/main" id="{7BD01590-814A-4D47-9A75-E8B30F57043A}"/>
              </a:ext>
            </a:extLst>
          </p:cNvPr>
          <p:cNvSpPr txBox="1">
            <a:spLocks/>
          </p:cNvSpPr>
          <p:nvPr/>
        </p:nvSpPr>
        <p:spPr bwMode="auto">
          <a:xfrm>
            <a:off x="696266" y="3556000"/>
            <a:ext cx="240824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dirty="0">
                <a:solidFill>
                  <a:schemeClr val="tx1">
                    <a:lumMod val="65000"/>
                    <a:lumOff val="35000"/>
                  </a:schemeClr>
                </a:solidFill>
              </a:rPr>
              <a:t>…just be yourself?</a:t>
            </a:r>
          </a:p>
        </p:txBody>
      </p:sp>
      <p:sp>
        <p:nvSpPr>
          <p:cNvPr id="7" name="Content Placeholder 1">
            <a:extLst>
              <a:ext uri="{FF2B5EF4-FFF2-40B4-BE49-F238E27FC236}">
                <a16:creationId xmlns:a16="http://schemas.microsoft.com/office/drawing/2014/main" id="{7CE965F5-8884-4216-BCD6-95A6558C40EE}"/>
              </a:ext>
            </a:extLst>
          </p:cNvPr>
          <p:cNvSpPr txBox="1">
            <a:spLocks/>
          </p:cNvSpPr>
          <p:nvPr/>
        </p:nvSpPr>
        <p:spPr bwMode="auto">
          <a:xfrm>
            <a:off x="6711280" y="3392792"/>
            <a:ext cx="232000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sz="2400" dirty="0">
                <a:solidFill>
                  <a:schemeClr val="tx1">
                    <a:lumMod val="65000"/>
                    <a:lumOff val="35000"/>
                  </a:schemeClr>
                </a:solidFill>
              </a:rPr>
              <a:t>…do as the Romans (Chinese do)?</a:t>
            </a:r>
          </a:p>
        </p:txBody>
      </p:sp>
      <p:sp>
        <p:nvSpPr>
          <p:cNvPr id="8" name="Content Placeholder 1">
            <a:extLst>
              <a:ext uri="{FF2B5EF4-FFF2-40B4-BE49-F238E27FC236}">
                <a16:creationId xmlns:a16="http://schemas.microsoft.com/office/drawing/2014/main" id="{0C82ACED-4E2F-411E-998B-03A22EDE7007}"/>
              </a:ext>
            </a:extLst>
          </p:cNvPr>
          <p:cNvSpPr txBox="1">
            <a:spLocks/>
          </p:cNvSpPr>
          <p:nvPr/>
        </p:nvSpPr>
        <p:spPr bwMode="auto">
          <a:xfrm>
            <a:off x="2400300" y="1469562"/>
            <a:ext cx="43434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800" dirty="0">
                <a:solidFill>
                  <a:schemeClr val="tx1">
                    <a:lumMod val="65000"/>
                    <a:lumOff val="35000"/>
                  </a:schemeClr>
                </a:solidFill>
              </a:rPr>
              <a:t>When in Rome (China)…</a:t>
            </a:r>
          </a:p>
        </p:txBody>
      </p:sp>
      <p:sp>
        <p:nvSpPr>
          <p:cNvPr id="9" name="Content Placeholder 1">
            <a:extLst>
              <a:ext uri="{FF2B5EF4-FFF2-40B4-BE49-F238E27FC236}">
                <a16:creationId xmlns:a16="http://schemas.microsoft.com/office/drawing/2014/main" id="{540B2FB7-C7EA-487E-A5E0-6AFEB759A2F9}"/>
              </a:ext>
            </a:extLst>
          </p:cNvPr>
          <p:cNvSpPr txBox="1">
            <a:spLocks/>
          </p:cNvSpPr>
          <p:nvPr/>
        </p:nvSpPr>
        <p:spPr bwMode="auto">
          <a:xfrm>
            <a:off x="3366652" y="5530214"/>
            <a:ext cx="21256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eaLnBrk="1" hangingPunct="1">
              <a:buFont typeface="Arial" panose="020B0604020202020204" pitchFamily="34" charset="0"/>
              <a:buNone/>
            </a:pPr>
            <a:r>
              <a:rPr lang="en-US" altLang="en-US" b="1" dirty="0">
                <a:solidFill>
                  <a:srgbClr val="F69B29"/>
                </a:solidFill>
              </a:rPr>
              <a:t>It depends!</a:t>
            </a:r>
          </a:p>
        </p:txBody>
      </p:sp>
      <p:sp>
        <p:nvSpPr>
          <p:cNvPr id="10" name="Left-Right Arrow 8">
            <a:extLst>
              <a:ext uri="{FF2B5EF4-FFF2-40B4-BE49-F238E27FC236}">
                <a16:creationId xmlns:a16="http://schemas.microsoft.com/office/drawing/2014/main" id="{66F414CD-5C9C-4922-8715-B0C8391408DF}"/>
              </a:ext>
            </a:extLst>
          </p:cNvPr>
          <p:cNvSpPr/>
          <p:nvPr/>
        </p:nvSpPr>
        <p:spPr>
          <a:xfrm>
            <a:off x="1159454" y="2082952"/>
            <a:ext cx="6540062" cy="533400"/>
          </a:xfrm>
          <a:prstGeom prst="leftRightArrow">
            <a:avLst/>
          </a:prstGeom>
          <a:solidFill>
            <a:srgbClr val="F69B29"/>
          </a:solidFill>
          <a:ln>
            <a:solidFill>
              <a:srgbClr val="F69B2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6600"/>
              </a:solidFill>
            </a:endParaRPr>
          </a:p>
        </p:txBody>
      </p:sp>
      <p:pic>
        <p:nvPicPr>
          <p:cNvPr id="11" name="Picture 10">
            <a:extLst>
              <a:ext uri="{FF2B5EF4-FFF2-40B4-BE49-F238E27FC236}">
                <a16:creationId xmlns:a16="http://schemas.microsoft.com/office/drawing/2014/main" id="{B2EB2C0F-6D0D-4BEA-8CA4-1E992CD2E498}"/>
              </a:ext>
            </a:extLst>
          </p:cNvPr>
          <p:cNvPicPr>
            <a:picLocks noChangeAspect="1"/>
          </p:cNvPicPr>
          <p:nvPr/>
        </p:nvPicPr>
        <p:blipFill>
          <a:blip r:embed="rId2"/>
          <a:stretch>
            <a:fillRect/>
          </a:stretch>
        </p:blipFill>
        <p:spPr>
          <a:xfrm>
            <a:off x="2468006" y="2758128"/>
            <a:ext cx="3922957" cy="2630310"/>
          </a:xfrm>
          <a:prstGeom prst="rect">
            <a:avLst/>
          </a:prstGeom>
        </p:spPr>
      </p:pic>
    </p:spTree>
    <p:extLst>
      <p:ext uri="{BB962C8B-B14F-4D97-AF65-F5344CB8AC3E}">
        <p14:creationId xmlns:p14="http://schemas.microsoft.com/office/powerpoint/2010/main" val="400142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5EC8836-0B5A-43CC-8280-231331AE0EC5}"/>
              </a:ext>
            </a:extLst>
          </p:cNvPr>
          <p:cNvSpPr>
            <a:spLocks noGrp="1"/>
          </p:cNvSpPr>
          <p:nvPr>
            <p:ph type="body" sz="quarter" idx="13"/>
          </p:nvPr>
        </p:nvSpPr>
        <p:spPr>
          <a:xfrm>
            <a:off x="793750" y="187309"/>
            <a:ext cx="7877175" cy="744995"/>
          </a:xfrm>
        </p:spPr>
        <p:txBody>
          <a:bodyPr/>
          <a:lstStyle/>
          <a:p>
            <a:r>
              <a:rPr lang="en-US" dirty="0"/>
              <a:t>Chapter 2: Cultural Beliefs and Values</a:t>
            </a:r>
          </a:p>
        </p:txBody>
      </p:sp>
      <p:pic>
        <p:nvPicPr>
          <p:cNvPr id="4098" name="Picture 2" descr="Image result for culture and business">
            <a:extLst>
              <a:ext uri="{FF2B5EF4-FFF2-40B4-BE49-F238E27FC236}">
                <a16:creationId xmlns:a16="http://schemas.microsoft.com/office/drawing/2014/main" id="{599D9DDA-753C-4BC6-8930-7B4124CABF4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941379" y="1095408"/>
            <a:ext cx="5202621" cy="5773102"/>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Content Placeholder 1">
            <a:extLst>
              <a:ext uri="{FF2B5EF4-FFF2-40B4-BE49-F238E27FC236}">
                <a16:creationId xmlns:a16="http://schemas.microsoft.com/office/drawing/2014/main" id="{0891448F-4F7F-48CA-B6C1-97C1BF907E77}"/>
              </a:ext>
            </a:extLst>
          </p:cNvPr>
          <p:cNvSpPr txBox="1">
            <a:spLocks/>
          </p:cNvSpPr>
          <p:nvPr/>
        </p:nvSpPr>
        <p:spPr bwMode="auto">
          <a:xfrm>
            <a:off x="207634" y="2987565"/>
            <a:ext cx="3523539" cy="137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66"/>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66"/>
                </a:solidFill>
                <a:latin typeface="Calibri" panose="020F0502020204030204" pitchFamily="34" charset="0"/>
              </a:defRPr>
            </a:lvl2pPr>
            <a:lvl3pPr marL="1257300" indent="-342900">
              <a:spcBef>
                <a:spcPct val="20000"/>
              </a:spcBef>
              <a:buFont typeface="Arial" panose="020B0604020202020204" pitchFamily="34" charset="0"/>
              <a:buChar char="•"/>
              <a:defRPr sz="2400">
                <a:solidFill>
                  <a:srgbClr val="000066"/>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66"/>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66"/>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rgbClr val="000066"/>
                </a:solidFill>
                <a:latin typeface="Calibri" panose="020F0502020204030204" pitchFamily="34" charset="0"/>
              </a:defRPr>
            </a:lvl9pPr>
          </a:lstStyle>
          <a:p>
            <a:pPr algn="ctr" eaLnBrk="1" hangingPunct="1">
              <a:buFont typeface="Arial" panose="020B0604020202020204" pitchFamily="34" charset="0"/>
              <a:buNone/>
            </a:pPr>
            <a:r>
              <a:rPr lang="en-US" altLang="en-US" sz="2400" i="1" dirty="0">
                <a:solidFill>
                  <a:srgbClr val="F69B29"/>
                </a:solidFill>
              </a:rPr>
              <a:t>“The differences which distinguish human societies are not biological. They are cultural.”</a:t>
            </a:r>
          </a:p>
        </p:txBody>
      </p:sp>
    </p:spTree>
    <p:extLst>
      <p:ext uri="{BB962C8B-B14F-4D97-AF65-F5344CB8AC3E}">
        <p14:creationId xmlns:p14="http://schemas.microsoft.com/office/powerpoint/2010/main" val="3732676618"/>
      </p:ext>
    </p:extLst>
  </p:cSld>
  <p:clrMapOvr>
    <a:masterClrMapping/>
  </p:clrMapOvr>
</p:sld>
</file>

<file path=ppt/theme/theme1.xml><?xml version="1.0" encoding="utf-8"?>
<a:theme xmlns:a="http://schemas.openxmlformats.org/drawingml/2006/main" name="IOR Templat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2264</TotalTime>
  <Words>2233</Words>
  <Application>Microsoft Office PowerPoint</Application>
  <PresentationFormat>On-screen Show (4:3)</PresentationFormat>
  <Paragraphs>416</Paragraphs>
  <Slides>46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Book Antiqua</vt:lpstr>
      <vt:lpstr>Calibri</vt:lpstr>
      <vt:lpstr>Calibri Light</vt:lpstr>
      <vt:lpstr>Times New Roman</vt:lpstr>
      <vt:lpstr>IOR Templates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Novotny</dc:creator>
  <cp:lastModifiedBy>Olga Collin</cp:lastModifiedBy>
  <cp:revision>133</cp:revision>
  <dcterms:created xsi:type="dcterms:W3CDTF">2019-02-22T21:42:24Z</dcterms:created>
  <dcterms:modified xsi:type="dcterms:W3CDTF">2020-11-18T16:14:30Z</dcterms:modified>
</cp:coreProperties>
</file>